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93" r:id="rId2"/>
    <p:sldId id="292" r:id="rId3"/>
    <p:sldId id="261" r:id="rId4"/>
    <p:sldId id="258" r:id="rId5"/>
    <p:sldId id="259" r:id="rId6"/>
    <p:sldId id="262" r:id="rId7"/>
    <p:sldId id="266" r:id="rId8"/>
    <p:sldId id="267" r:id="rId9"/>
    <p:sldId id="268" r:id="rId10"/>
    <p:sldId id="270" r:id="rId11"/>
    <p:sldId id="274" r:id="rId12"/>
    <p:sldId id="279" r:id="rId13"/>
    <p:sldId id="296" r:id="rId14"/>
    <p:sldId id="301" r:id="rId15"/>
    <p:sldId id="302" r:id="rId16"/>
    <p:sldId id="291"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506" autoAdjust="0"/>
    <p:restoredTop sz="90929"/>
  </p:normalViewPr>
  <p:slideViewPr>
    <p:cSldViewPr>
      <p:cViewPr varScale="1">
        <p:scale>
          <a:sx n="61" d="100"/>
          <a:sy n="61" d="100"/>
        </p:scale>
        <p:origin x="1780" y="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396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82879" y="182879"/>
            <a:ext cx="8778240" cy="6492240"/>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32485" y="882376"/>
            <a:ext cx="7475220" cy="2926080"/>
          </a:xfrm>
        </p:spPr>
        <p:txBody>
          <a:bodyPr anchor="b">
            <a:normAutofit/>
          </a:bodyPr>
          <a:lstStyle>
            <a:lvl1pPr algn="ctr">
              <a:lnSpc>
                <a:spcPct val="85000"/>
              </a:lnSpc>
              <a:defRPr sz="6000" b="1" cap="all"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282148" y="3869635"/>
            <a:ext cx="6575895" cy="1388165"/>
          </a:xfrm>
        </p:spPr>
        <p:txBody>
          <a:bodyPr>
            <a:normAutofit/>
          </a:bodyPr>
          <a:lstStyle>
            <a:lvl1pPr marL="0" indent="0" algn="ctr">
              <a:spcBef>
                <a:spcPts val="1000"/>
              </a:spcBef>
              <a:buNone/>
              <a:defRPr sz="1800">
                <a:solidFill>
                  <a:srgbClr val="FFFFFF"/>
                </a:solidFill>
              </a:defRPr>
            </a:lvl1pPr>
            <a:lvl2pPr marL="342900" indent="0" algn="ctr">
              <a:buNone/>
              <a:defRPr sz="18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pPr>
              <a:defRPr/>
            </a:pPr>
            <a:endParaRPr lang="en-US"/>
          </a:p>
        </p:txBody>
      </p:sp>
      <p:sp>
        <p:nvSpPr>
          <p:cNvPr id="5" name="Footer Placeholder 4"/>
          <p:cNvSpPr>
            <a:spLocks noGrp="1"/>
          </p:cNvSpPr>
          <p:nvPr>
            <p:ph type="ftr" sz="quarter" idx="11"/>
          </p:nvPr>
        </p:nvSpPr>
        <p:spPr/>
        <p:txBody>
          <a:bodyPr/>
          <a:lstStyle>
            <a:lvl1pPr>
              <a:defRPr>
                <a:solidFill>
                  <a:srgbClr val="FFFFFF"/>
                </a:solidFill>
              </a:defRPr>
            </a:lvl1pPr>
          </a:lstStyle>
          <a:p>
            <a:pPr>
              <a:defRPr/>
            </a:pPr>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pPr>
              <a:defRPr/>
            </a:pPr>
            <a:fld id="{9DDBF36B-E8F6-41FE-9B16-23BB28430364}" type="slidenum">
              <a:rPr lang="en-US" smtClean="0"/>
              <a:pPr>
                <a:defRPr/>
              </a:pPr>
              <a:t>‹#›</a:t>
            </a:fld>
            <a:endParaRPr lang="en-US"/>
          </a:p>
        </p:txBody>
      </p:sp>
      <p:cxnSp>
        <p:nvCxnSpPr>
          <p:cNvPr id="8" name="Straight Connector 7"/>
          <p:cNvCxnSpPr/>
          <p:nvPr/>
        </p:nvCxnSpPr>
        <p:spPr>
          <a:xfrm>
            <a:off x="1483995" y="3733800"/>
            <a:ext cx="61722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71571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0E813C33-EDAA-4F2D-A1C5-2DEBBFB2C569}" type="slidenum">
              <a:rPr lang="en-US" smtClean="0"/>
              <a:pPr>
                <a:defRPr/>
              </a:pPr>
              <a:t>‹#›</a:t>
            </a:fld>
            <a:endParaRPr lang="en-US"/>
          </a:p>
        </p:txBody>
      </p:sp>
    </p:spTree>
    <p:extLst>
      <p:ext uri="{BB962C8B-B14F-4D97-AF65-F5344CB8AC3E}">
        <p14:creationId xmlns:p14="http://schemas.microsoft.com/office/powerpoint/2010/main" val="30909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762000"/>
            <a:ext cx="1743075" cy="54102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57250" y="762000"/>
            <a:ext cx="5572125"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ED96864-0646-4077-BE4D-AEA6608CC1D1}" type="slidenum">
              <a:rPr lang="en-US" smtClean="0"/>
              <a:pPr>
                <a:defRPr/>
              </a:pPr>
              <a:t>‹#›</a:t>
            </a:fld>
            <a:endParaRPr lang="en-US"/>
          </a:p>
        </p:txBody>
      </p:sp>
    </p:spTree>
    <p:extLst>
      <p:ext uri="{BB962C8B-B14F-4D97-AF65-F5344CB8AC3E}">
        <p14:creationId xmlns:p14="http://schemas.microsoft.com/office/powerpoint/2010/main" val="28775260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a:spcBef>
                <a:spcPts val="1000"/>
              </a:spcBef>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7C9DC573-389C-4646-B4BD-17377DE1E7FE}" type="slidenum">
              <a:rPr lang="en-US" smtClean="0"/>
              <a:pPr>
                <a:defRPr/>
              </a:pPr>
              <a:t>‹#›</a:t>
            </a:fld>
            <a:endParaRPr lang="en-US"/>
          </a:p>
        </p:txBody>
      </p:sp>
    </p:spTree>
    <p:extLst>
      <p:ext uri="{BB962C8B-B14F-4D97-AF65-F5344CB8AC3E}">
        <p14:creationId xmlns:p14="http://schemas.microsoft.com/office/powerpoint/2010/main" val="24675099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29818" y="1173575"/>
            <a:ext cx="7475220" cy="2926080"/>
          </a:xfrm>
        </p:spPr>
        <p:txBody>
          <a:bodyPr anchor="b">
            <a:noAutofit/>
          </a:bodyPr>
          <a:lstStyle>
            <a:lvl1pPr algn="ctr">
              <a:lnSpc>
                <a:spcPct val="85000"/>
              </a:lnSpc>
              <a:defRPr sz="6000" b="0" cap="all" baseline="0"/>
            </a:lvl1pPr>
          </a:lstStyle>
          <a:p>
            <a:r>
              <a:rPr lang="en-US"/>
              <a:t>Click to edit Master title style</a:t>
            </a:r>
            <a:endParaRPr lang="en-US" dirty="0"/>
          </a:p>
        </p:txBody>
      </p:sp>
      <p:sp>
        <p:nvSpPr>
          <p:cNvPr id="3" name="Text Placeholder 2"/>
          <p:cNvSpPr>
            <a:spLocks noGrp="1"/>
          </p:cNvSpPr>
          <p:nvPr>
            <p:ph type="body" idx="1"/>
          </p:nvPr>
        </p:nvSpPr>
        <p:spPr>
          <a:xfrm>
            <a:off x="1282446" y="4154520"/>
            <a:ext cx="6576822" cy="1363806"/>
          </a:xfrm>
        </p:spPr>
        <p:txBody>
          <a:bodyPr anchor="t">
            <a:normAutofit/>
          </a:bodyPr>
          <a:lstStyle>
            <a:lvl1pPr marL="0" indent="0" algn="ctr">
              <a:buNone/>
              <a:defRPr sz="1800">
                <a:solidFill>
                  <a:schemeClr val="accent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0F139784-1B76-40AB-869F-BE7831B5E5A6}" type="slidenum">
              <a:rPr lang="en-US" smtClean="0"/>
              <a:pPr>
                <a:defRPr/>
              </a:pPr>
              <a:t>‹#›</a:t>
            </a:fld>
            <a:endParaRPr lang="en-US"/>
          </a:p>
        </p:txBody>
      </p:sp>
      <p:cxnSp>
        <p:nvCxnSpPr>
          <p:cNvPr id="7" name="Straight Connector 6"/>
          <p:cNvCxnSpPr/>
          <p:nvPr/>
        </p:nvCxnSpPr>
        <p:spPr>
          <a:xfrm>
            <a:off x="1485900" y="4020408"/>
            <a:ext cx="61722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06629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57250" y="2057399"/>
            <a:ext cx="356616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700709" y="2057400"/>
            <a:ext cx="356616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5DB3409F-44EE-41CC-A6C6-F4B8884DE192}" type="slidenum">
              <a:rPr lang="en-US" smtClean="0"/>
              <a:pPr>
                <a:defRPr/>
              </a:pPr>
              <a:t>‹#›</a:t>
            </a:fld>
            <a:endParaRPr lang="en-US"/>
          </a:p>
        </p:txBody>
      </p:sp>
    </p:spTree>
    <p:extLst>
      <p:ext uri="{BB962C8B-B14F-4D97-AF65-F5344CB8AC3E}">
        <p14:creationId xmlns:p14="http://schemas.microsoft.com/office/powerpoint/2010/main" val="986819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857250" y="2001511"/>
            <a:ext cx="356616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857250" y="2721483"/>
            <a:ext cx="356616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01880" y="1999032"/>
            <a:ext cx="356616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701880" y="2719322"/>
            <a:ext cx="356616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E10BA593-BF5E-4DE9-A536-06CE42DD558E}" type="slidenum">
              <a:rPr lang="en-US" smtClean="0"/>
              <a:pPr>
                <a:defRPr/>
              </a:pPr>
              <a:t>‹#›</a:t>
            </a:fld>
            <a:endParaRPr lang="en-US"/>
          </a:p>
        </p:txBody>
      </p:sp>
    </p:spTree>
    <p:extLst>
      <p:ext uri="{BB962C8B-B14F-4D97-AF65-F5344CB8AC3E}">
        <p14:creationId xmlns:p14="http://schemas.microsoft.com/office/powerpoint/2010/main" val="38582715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D03A7A61-7202-418B-98D5-9F51477D0E8C}" type="slidenum">
              <a:rPr lang="en-US" smtClean="0"/>
              <a:pPr>
                <a:defRPr/>
              </a:pPr>
              <a:t>‹#›</a:t>
            </a:fld>
            <a:endParaRPr lang="en-US"/>
          </a:p>
        </p:txBody>
      </p:sp>
    </p:spTree>
    <p:extLst>
      <p:ext uri="{BB962C8B-B14F-4D97-AF65-F5344CB8AC3E}">
        <p14:creationId xmlns:p14="http://schemas.microsoft.com/office/powerpoint/2010/main" val="3049638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29307D5A-20A3-444B-AC7F-381D4C0395A5}" type="slidenum">
              <a:rPr lang="en-US" smtClean="0"/>
              <a:pPr>
                <a:defRPr/>
              </a:pPr>
              <a:t>‹#›</a:t>
            </a:fld>
            <a:endParaRPr lang="en-US"/>
          </a:p>
        </p:txBody>
      </p:sp>
    </p:spTree>
    <p:extLst>
      <p:ext uri="{BB962C8B-B14F-4D97-AF65-F5344CB8AC3E}">
        <p14:creationId xmlns:p14="http://schemas.microsoft.com/office/powerpoint/2010/main" val="10102039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7250" y="1097280"/>
            <a:ext cx="2834640" cy="1737360"/>
          </a:xfrm>
        </p:spPr>
        <p:txBody>
          <a:bodyPr anchor="b">
            <a:noAutofit/>
          </a:bodyPr>
          <a:lstStyle>
            <a:lvl1pPr>
              <a:lnSpc>
                <a:spcPct val="90000"/>
              </a:lnSpc>
              <a:defRPr sz="3000" b="0"/>
            </a:lvl1pPr>
          </a:lstStyle>
          <a:p>
            <a:r>
              <a:rPr lang="en-US"/>
              <a:t>Click to edit Master title style</a:t>
            </a:r>
            <a:endParaRPr lang="en-US" dirty="0"/>
          </a:p>
        </p:txBody>
      </p:sp>
      <p:sp>
        <p:nvSpPr>
          <p:cNvPr id="3" name="Content Placeholder 2"/>
          <p:cNvSpPr>
            <a:spLocks noGrp="1"/>
          </p:cNvSpPr>
          <p:nvPr>
            <p:ph idx="1"/>
          </p:nvPr>
        </p:nvSpPr>
        <p:spPr>
          <a:xfrm>
            <a:off x="4129314" y="1097280"/>
            <a:ext cx="4149638" cy="466344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57250" y="2834640"/>
            <a:ext cx="2834640" cy="2926080"/>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9D238310-6D7A-4477-BBD7-3891BF65D49A}" type="slidenum">
              <a:rPr lang="en-US" smtClean="0"/>
              <a:pPr>
                <a:defRPr/>
              </a:pPr>
              <a:t>‹#›</a:t>
            </a:fld>
            <a:endParaRPr lang="en-US"/>
          </a:p>
        </p:txBody>
      </p:sp>
    </p:spTree>
    <p:extLst>
      <p:ext uri="{BB962C8B-B14F-4D97-AF65-F5344CB8AC3E}">
        <p14:creationId xmlns:p14="http://schemas.microsoft.com/office/powerpoint/2010/main" val="41788067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7250" y="1097280"/>
            <a:ext cx="2834640" cy="1737360"/>
          </a:xfrm>
        </p:spPr>
        <p:txBody>
          <a:bodyPr anchor="b">
            <a:noAutofit/>
          </a:bodyPr>
          <a:lstStyle>
            <a:lvl1pPr>
              <a:lnSpc>
                <a:spcPct val="90000"/>
              </a:lnSpc>
              <a:defRPr sz="30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4019107" y="1069847"/>
            <a:ext cx="4257703" cy="4645153"/>
          </a:xfrm>
        </p:spPr>
        <p:txBody>
          <a:bodyPr lIns="274320" tIns="182880" anchor="t">
            <a:normAutofit/>
          </a:bodyPr>
          <a:lstStyle>
            <a:lvl1pPr marL="0" indent="0">
              <a:buNone/>
              <a:defRPr sz="21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857250" y="2834640"/>
            <a:ext cx="2834640" cy="2880360"/>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59E1524C-74B4-410F-B81B-C861337FB10C}" type="slidenum">
              <a:rPr lang="en-US" smtClean="0"/>
              <a:pPr>
                <a:defRPr/>
              </a:pPr>
              <a:t>‹#›</a:t>
            </a:fld>
            <a:endParaRPr lang="en-US"/>
          </a:p>
        </p:txBody>
      </p:sp>
    </p:spTree>
    <p:extLst>
      <p:ext uri="{BB962C8B-B14F-4D97-AF65-F5344CB8AC3E}">
        <p14:creationId xmlns:p14="http://schemas.microsoft.com/office/powerpoint/2010/main" val="29954104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p:nvPr/>
        </p:nvSpPr>
        <p:spPr>
          <a:xfrm>
            <a:off x="182880" y="182880"/>
            <a:ext cx="8778240" cy="649224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57250" y="609600"/>
            <a:ext cx="7406640" cy="13563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57251" y="2057400"/>
            <a:ext cx="7404653" cy="4038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7247" y="6223829"/>
            <a:ext cx="1746806" cy="365125"/>
          </a:xfrm>
          <a:prstGeom prst="rect">
            <a:avLst/>
          </a:prstGeom>
        </p:spPr>
        <p:txBody>
          <a:bodyPr vert="horz" lIns="91440" tIns="45720" rIns="91440" bIns="45720" rtlCol="0" anchor="ctr"/>
          <a:lstStyle>
            <a:lvl1pPr algn="l">
              <a:defRPr sz="1000">
                <a:solidFill>
                  <a:schemeClr val="accent1"/>
                </a:solidFill>
              </a:defRPr>
            </a:lvl1pPr>
          </a:lstStyle>
          <a:p>
            <a:pPr>
              <a:defRPr/>
            </a:pPr>
            <a:endParaRPr lang="en-US"/>
          </a:p>
        </p:txBody>
      </p:sp>
      <p:sp>
        <p:nvSpPr>
          <p:cNvPr id="5" name="Footer Placeholder 4"/>
          <p:cNvSpPr>
            <a:spLocks noGrp="1"/>
          </p:cNvSpPr>
          <p:nvPr>
            <p:ph type="ftr" sz="quarter" idx="3"/>
          </p:nvPr>
        </p:nvSpPr>
        <p:spPr>
          <a:xfrm>
            <a:off x="2961861" y="6223829"/>
            <a:ext cx="3538331" cy="365125"/>
          </a:xfrm>
          <a:prstGeom prst="rect">
            <a:avLst/>
          </a:prstGeom>
        </p:spPr>
        <p:txBody>
          <a:bodyPr vert="horz" lIns="91440" tIns="45720" rIns="91440" bIns="45720" rtlCol="0" anchor="ctr"/>
          <a:lstStyle>
            <a:lvl1pPr algn="ctr">
              <a:defRPr sz="1000">
                <a:solidFill>
                  <a:schemeClr val="accent1"/>
                </a:solidFill>
              </a:defRPr>
            </a:lvl1pPr>
          </a:lstStyle>
          <a:p>
            <a:pPr>
              <a:defRPr/>
            </a:pPr>
            <a:endParaRPr lang="en-US"/>
          </a:p>
        </p:txBody>
      </p:sp>
      <p:sp>
        <p:nvSpPr>
          <p:cNvPr id="6" name="Slide Number Placeholder 5"/>
          <p:cNvSpPr>
            <a:spLocks noGrp="1"/>
          </p:cNvSpPr>
          <p:nvPr>
            <p:ph type="sldNum" sz="quarter" idx="4"/>
          </p:nvPr>
        </p:nvSpPr>
        <p:spPr>
          <a:xfrm>
            <a:off x="6997148" y="6223829"/>
            <a:ext cx="1279663" cy="365125"/>
          </a:xfrm>
          <a:prstGeom prst="rect">
            <a:avLst/>
          </a:prstGeom>
        </p:spPr>
        <p:txBody>
          <a:bodyPr vert="horz" lIns="91440" tIns="45720" rIns="91440" bIns="45720" rtlCol="0" anchor="ctr"/>
          <a:lstStyle>
            <a:lvl1pPr algn="r">
              <a:defRPr sz="1000">
                <a:solidFill>
                  <a:schemeClr val="accent1"/>
                </a:solidFill>
              </a:defRPr>
            </a:lvl1pPr>
          </a:lstStyle>
          <a:p>
            <a:pPr>
              <a:defRPr/>
            </a:pPr>
            <a:fld id="{60716F85-92C6-42AD-9F74-F9502E9B0077}" type="slidenum">
              <a:rPr lang="en-US" smtClean="0"/>
              <a:pPr>
                <a:defRPr/>
              </a:pPr>
              <a:t>‹#›</a:t>
            </a:fld>
            <a:endParaRPr lang="en-US"/>
          </a:p>
        </p:txBody>
      </p:sp>
    </p:spTree>
    <p:extLst>
      <p:ext uri="{BB962C8B-B14F-4D97-AF65-F5344CB8AC3E}">
        <p14:creationId xmlns:p14="http://schemas.microsoft.com/office/powerpoint/2010/main" val="1298715890"/>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685800" rtl="0" eaLnBrk="1" latinLnBrk="0" hangingPunct="1">
        <a:lnSpc>
          <a:spcPct val="90000"/>
        </a:lnSpc>
        <a:spcBef>
          <a:spcPct val="0"/>
        </a:spcBef>
        <a:buNone/>
        <a:defRPr sz="4000" kern="1200">
          <a:solidFill>
            <a:schemeClr val="accent1"/>
          </a:solidFill>
          <a:latin typeface="+mj-lt"/>
          <a:ea typeface="+mj-ea"/>
          <a:cs typeface="+mj-cs"/>
        </a:defRPr>
      </a:lvl1pPr>
    </p:titleStyle>
    <p:bodyStyle>
      <a:lvl1pPr marL="171450" indent="-137160" algn="l" defTabSz="685800" rtl="0" eaLnBrk="1" latinLnBrk="0" hangingPunct="1">
        <a:lnSpc>
          <a:spcPct val="90000"/>
        </a:lnSpc>
        <a:spcBef>
          <a:spcPts val="1000"/>
        </a:spcBef>
        <a:buClr>
          <a:schemeClr val="accent1"/>
        </a:buClr>
        <a:buSzPct val="80000"/>
        <a:buFont typeface="Corbel" pitchFamily="34" charset="0"/>
        <a:buChar char="•"/>
        <a:defRPr sz="2000" kern="1200">
          <a:solidFill>
            <a:schemeClr val="accent1"/>
          </a:solidFill>
          <a:latin typeface="+mn-lt"/>
          <a:ea typeface="+mn-ea"/>
          <a:cs typeface="+mn-cs"/>
        </a:defRPr>
      </a:lvl1pPr>
      <a:lvl2pPr marL="34290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800" kern="1200">
          <a:solidFill>
            <a:schemeClr val="accent1"/>
          </a:solidFill>
          <a:latin typeface="+mn-lt"/>
          <a:ea typeface="+mn-ea"/>
          <a:cs typeface="+mn-cs"/>
        </a:defRPr>
      </a:lvl2pPr>
      <a:lvl3pPr marL="54864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600" kern="1200">
          <a:solidFill>
            <a:schemeClr val="accent1"/>
          </a:solidFill>
          <a:latin typeface="+mn-lt"/>
          <a:ea typeface="+mn-ea"/>
          <a:cs typeface="+mn-cs"/>
        </a:defRPr>
      </a:lvl3pPr>
      <a:lvl4pPr marL="75438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4pPr>
      <a:lvl5pPr marL="92012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5pPr>
      <a:lvl6pPr marL="11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6pPr>
      <a:lvl7pPr marL="13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7pPr>
      <a:lvl8pPr marL="15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8pPr>
      <a:lvl9pPr marL="17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hlink"/>
        </a:solidFill>
        <a:effectLst/>
      </p:bgPr>
    </p:bg>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533400" y="1709410"/>
            <a:ext cx="8077200" cy="2862322"/>
          </a:xfrm>
          <a:prstGeom prst="rect">
            <a:avLst/>
          </a:prstGeom>
          <a:noFill/>
          <a:ln w="9525">
            <a:noFill/>
            <a:miter lim="800000"/>
            <a:headEnd/>
            <a:tailEnd/>
          </a:ln>
        </p:spPr>
        <p:txBody>
          <a:bodyPr>
            <a:spAutoFit/>
          </a:bodyPr>
          <a:lstStyle/>
          <a:p>
            <a:pPr algn="ctr"/>
            <a:r>
              <a:rPr lang="en-US" sz="6000" b="1" dirty="0"/>
              <a:t>Study Centers: Requirements and Settings</a:t>
            </a:r>
            <a:endParaRPr lang="en-US" sz="6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457200" y="0"/>
            <a:ext cx="8382000" cy="6124754"/>
          </a:xfrm>
          <a:prstGeom prst="rect">
            <a:avLst/>
          </a:prstGeom>
          <a:noFill/>
          <a:ln w="9525">
            <a:noFill/>
            <a:miter lim="800000"/>
            <a:headEnd/>
            <a:tailEnd/>
          </a:ln>
        </p:spPr>
        <p:txBody>
          <a:bodyPr>
            <a:spAutoFit/>
          </a:bodyPr>
          <a:lstStyle/>
          <a:p>
            <a:pPr algn="ctr"/>
            <a:r>
              <a:rPr lang="en-US" sz="4000" b="1" dirty="0"/>
              <a:t>Role of Study Centers</a:t>
            </a:r>
          </a:p>
          <a:p>
            <a:pPr algn="just"/>
            <a:r>
              <a:rPr lang="en-US" sz="3200" dirty="0"/>
              <a:t>Based on the foregoing sections and the cited literature, this section presents a model of student support based upon: student and institutional perspectives, requirements and needs current trends and directions for the provision of distance education, the future extensive use of telecommunications and computers. Student perspectives, requirements and needs that should be accommodated for in the design of a student support system are as follows: Access to academic support and other students. </a:t>
            </a:r>
            <a:endParaRPr lang="en-US" sz="2800" dirty="0"/>
          </a:p>
        </p:txBody>
      </p:sp>
      <p:sp>
        <p:nvSpPr>
          <p:cNvPr id="16387" name="Text Box 3"/>
          <p:cNvSpPr txBox="1">
            <a:spLocks noChangeArrowheads="1"/>
          </p:cNvSpPr>
          <p:nvPr/>
        </p:nvSpPr>
        <p:spPr bwMode="auto">
          <a:xfrm>
            <a:off x="381000" y="1752600"/>
            <a:ext cx="8001000" cy="457200"/>
          </a:xfrm>
          <a:prstGeom prst="rect">
            <a:avLst/>
          </a:prstGeom>
          <a:noFill/>
          <a:ln w="9525">
            <a:noFill/>
            <a:miter lim="800000"/>
            <a:headEnd/>
            <a:tailEnd/>
          </a:ln>
        </p:spPr>
        <p:txBody>
          <a:bodyPr>
            <a:spAutoFit/>
          </a:bodyPr>
          <a:lstStyle/>
          <a:p>
            <a:pPr>
              <a:spcBef>
                <a:spcPct val="50000"/>
              </a:spcBef>
            </a:pPr>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386"/>
                                        </p:tgtEl>
                                        <p:attrNameLst>
                                          <p:attrName>style.visibility</p:attrName>
                                        </p:attrNameLst>
                                      </p:cBhvr>
                                      <p:to>
                                        <p:strVal val="visible"/>
                                      </p:to>
                                    </p:set>
                                    <p:anim calcmode="lin" valueType="num">
                                      <p:cBhvr additive="base">
                                        <p:cTn id="7" dur="500" fill="hold"/>
                                        <p:tgtEl>
                                          <p:spTgt spid="16386"/>
                                        </p:tgtEl>
                                        <p:attrNameLst>
                                          <p:attrName>ppt_x</p:attrName>
                                        </p:attrNameLst>
                                      </p:cBhvr>
                                      <p:tavLst>
                                        <p:tav tm="0">
                                          <p:val>
                                            <p:strVal val="0-#ppt_w/2"/>
                                          </p:val>
                                        </p:tav>
                                        <p:tav tm="100000">
                                          <p:val>
                                            <p:strVal val="#ppt_x"/>
                                          </p:val>
                                        </p:tav>
                                      </p:tavLst>
                                    </p:anim>
                                    <p:anim calcmode="lin" valueType="num">
                                      <p:cBhvr additive="base">
                                        <p:cTn id="8" dur="500" fill="hold"/>
                                        <p:tgtEl>
                                          <p:spTgt spid="1638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457200" y="304800"/>
            <a:ext cx="8382000" cy="396875"/>
          </a:xfrm>
          <a:prstGeom prst="rect">
            <a:avLst/>
          </a:prstGeom>
          <a:noFill/>
          <a:ln w="9525">
            <a:noFill/>
            <a:miter lim="800000"/>
            <a:headEnd/>
            <a:tailEnd/>
          </a:ln>
          <a:effectLst/>
        </p:spPr>
        <p:txBody>
          <a:bodyPr>
            <a:spAutoFit/>
          </a:bodyPr>
          <a:lstStyle/>
          <a:p>
            <a:pPr>
              <a:spcBef>
                <a:spcPct val="50000"/>
              </a:spcBef>
              <a:defRPr/>
            </a:pPr>
            <a:endParaRPr lang="en-US" sz="2000">
              <a:effectLst>
                <a:outerShdw blurRad="38100" dist="38100" dir="2700000" algn="tl">
                  <a:srgbClr val="FFFFFF"/>
                </a:outerShdw>
              </a:effectLst>
            </a:endParaRPr>
          </a:p>
        </p:txBody>
      </p:sp>
      <p:sp>
        <p:nvSpPr>
          <p:cNvPr id="20483" name="Text Box 3"/>
          <p:cNvSpPr txBox="1">
            <a:spLocks noChangeArrowheads="1"/>
          </p:cNvSpPr>
          <p:nvPr/>
        </p:nvSpPr>
        <p:spPr bwMode="auto">
          <a:xfrm>
            <a:off x="381000" y="1752600"/>
            <a:ext cx="8001000" cy="457200"/>
          </a:xfrm>
          <a:prstGeom prst="rect">
            <a:avLst/>
          </a:prstGeom>
          <a:noFill/>
          <a:ln w="9525">
            <a:noFill/>
            <a:miter lim="800000"/>
            <a:headEnd/>
            <a:tailEnd/>
          </a:ln>
        </p:spPr>
        <p:txBody>
          <a:bodyPr>
            <a:spAutoFit/>
          </a:bodyPr>
          <a:lstStyle/>
          <a:p>
            <a:pPr>
              <a:spcBef>
                <a:spcPct val="50000"/>
              </a:spcBef>
            </a:pPr>
            <a:endParaRPr lang="en-US"/>
          </a:p>
        </p:txBody>
      </p:sp>
      <p:sp>
        <p:nvSpPr>
          <p:cNvPr id="20484" name="Text Box 4"/>
          <p:cNvSpPr txBox="1">
            <a:spLocks noChangeArrowheads="1"/>
          </p:cNvSpPr>
          <p:nvPr/>
        </p:nvSpPr>
        <p:spPr bwMode="auto">
          <a:xfrm>
            <a:off x="533400" y="228600"/>
            <a:ext cx="8001000" cy="707886"/>
          </a:xfrm>
          <a:prstGeom prst="rect">
            <a:avLst/>
          </a:prstGeom>
          <a:noFill/>
          <a:ln w="9525">
            <a:noFill/>
            <a:miter lim="800000"/>
            <a:headEnd/>
            <a:tailEnd/>
          </a:ln>
        </p:spPr>
        <p:txBody>
          <a:bodyPr>
            <a:spAutoFit/>
          </a:bodyPr>
          <a:lstStyle/>
          <a:p>
            <a:pPr algn="ctr"/>
            <a:r>
              <a:rPr lang="en-US" sz="4000" b="1" dirty="0"/>
              <a:t>Student learning characteristics</a:t>
            </a:r>
          </a:p>
        </p:txBody>
      </p:sp>
      <p:sp>
        <p:nvSpPr>
          <p:cNvPr id="20486" name="Text Box 6"/>
          <p:cNvSpPr txBox="1">
            <a:spLocks noChangeArrowheads="1"/>
          </p:cNvSpPr>
          <p:nvPr/>
        </p:nvSpPr>
        <p:spPr bwMode="auto">
          <a:xfrm>
            <a:off x="228600" y="914400"/>
            <a:ext cx="8305800" cy="461665"/>
          </a:xfrm>
          <a:prstGeom prst="rect">
            <a:avLst/>
          </a:prstGeom>
          <a:noFill/>
          <a:ln w="9525">
            <a:noFill/>
            <a:miter lim="800000"/>
            <a:headEnd/>
            <a:tailEnd/>
          </a:ln>
        </p:spPr>
        <p:txBody>
          <a:bodyPr>
            <a:spAutoFit/>
          </a:bodyPr>
          <a:lstStyle/>
          <a:p>
            <a:pPr>
              <a:spcBef>
                <a:spcPct val="50000"/>
              </a:spcBef>
            </a:pPr>
            <a:endParaRPr lang="en-US" dirty="0"/>
          </a:p>
        </p:txBody>
      </p:sp>
      <p:sp>
        <p:nvSpPr>
          <p:cNvPr id="20487" name="Text Box 7"/>
          <p:cNvSpPr txBox="1">
            <a:spLocks noChangeArrowheads="1"/>
          </p:cNvSpPr>
          <p:nvPr/>
        </p:nvSpPr>
        <p:spPr bwMode="auto">
          <a:xfrm>
            <a:off x="304800" y="1371600"/>
            <a:ext cx="8610600" cy="3046988"/>
          </a:xfrm>
          <a:prstGeom prst="rect">
            <a:avLst/>
          </a:prstGeom>
          <a:noFill/>
          <a:ln w="9525">
            <a:noFill/>
            <a:miter lim="800000"/>
            <a:headEnd/>
            <a:tailEnd/>
          </a:ln>
        </p:spPr>
        <p:txBody>
          <a:bodyPr wrap="square">
            <a:spAutoFit/>
          </a:bodyPr>
          <a:lstStyle/>
          <a:p>
            <a:pPr algn="just"/>
            <a:r>
              <a:rPr lang="en-US" sz="3200" dirty="0"/>
              <a:t>	Independent and self-paced learning does not suit all learners, nor do all learners need a high level of academic support and other forms of interaction. Thus the study package needs to accommodate a range of learning styles and interaction between students and academic staff </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nodePh="1">
                                  <p:stCondLst>
                                    <p:cond delay="0"/>
                                  </p:stCondLst>
                                  <p:endCondLst>
                                    <p:cond evt="begin" delay="0">
                                      <p:tn val="5"/>
                                    </p:cond>
                                  </p:endCondLst>
                                  <p:childTnLst>
                                    <p:set>
                                      <p:cBhvr>
                                        <p:cTn id="6" dur="1" fill="hold">
                                          <p:stCondLst>
                                            <p:cond delay="0"/>
                                          </p:stCondLst>
                                        </p:cTn>
                                        <p:tgtEl>
                                          <p:spTgt spid="20482"/>
                                        </p:tgtEl>
                                        <p:attrNameLst>
                                          <p:attrName>style.visibility</p:attrName>
                                        </p:attrNameLst>
                                      </p:cBhvr>
                                      <p:to>
                                        <p:strVal val="visible"/>
                                      </p:to>
                                    </p:set>
                                    <p:anim calcmode="lin" valueType="num">
                                      <p:cBhvr additive="base">
                                        <p:cTn id="7" dur="500" fill="hold"/>
                                        <p:tgtEl>
                                          <p:spTgt spid="20482"/>
                                        </p:tgtEl>
                                        <p:attrNameLst>
                                          <p:attrName>ppt_x</p:attrName>
                                        </p:attrNameLst>
                                      </p:cBhvr>
                                      <p:tavLst>
                                        <p:tav tm="0">
                                          <p:val>
                                            <p:strVal val="0-#ppt_w/2"/>
                                          </p:val>
                                        </p:tav>
                                        <p:tav tm="100000">
                                          <p:val>
                                            <p:strVal val="#ppt_x"/>
                                          </p:val>
                                        </p:tav>
                                      </p:tavLst>
                                    </p:anim>
                                    <p:anim calcmode="lin" valueType="num">
                                      <p:cBhvr additive="base">
                                        <p:cTn id="8" dur="500" fill="hold"/>
                                        <p:tgtEl>
                                          <p:spTgt spid="2048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nodePh="1">
                                  <p:stCondLst>
                                    <p:cond delay="0"/>
                                  </p:stCondLst>
                                  <p:endCondLst>
                                    <p:cond evt="begin" delay="0">
                                      <p:tn val="11"/>
                                    </p:cond>
                                  </p:endCondLst>
                                  <p:childTnLst>
                                    <p:set>
                                      <p:cBhvr>
                                        <p:cTn id="12" dur="1" fill="hold">
                                          <p:stCondLst>
                                            <p:cond delay="0"/>
                                          </p:stCondLst>
                                        </p:cTn>
                                        <p:tgtEl>
                                          <p:spTgt spid="20486"/>
                                        </p:tgtEl>
                                        <p:attrNameLst>
                                          <p:attrName>style.visibility</p:attrName>
                                        </p:attrNameLst>
                                      </p:cBhvr>
                                      <p:to>
                                        <p:strVal val="visible"/>
                                      </p:to>
                                    </p:set>
                                    <p:anim calcmode="lin" valueType="num">
                                      <p:cBhvr additive="base">
                                        <p:cTn id="13" dur="500" fill="hold"/>
                                        <p:tgtEl>
                                          <p:spTgt spid="20486"/>
                                        </p:tgtEl>
                                        <p:attrNameLst>
                                          <p:attrName>ppt_x</p:attrName>
                                        </p:attrNameLst>
                                      </p:cBhvr>
                                      <p:tavLst>
                                        <p:tav tm="0">
                                          <p:val>
                                            <p:strVal val="0-#ppt_w/2"/>
                                          </p:val>
                                        </p:tav>
                                        <p:tav tm="100000">
                                          <p:val>
                                            <p:strVal val="#ppt_x"/>
                                          </p:val>
                                        </p:tav>
                                      </p:tavLst>
                                    </p:anim>
                                    <p:anim calcmode="lin" valueType="num">
                                      <p:cBhvr additive="base">
                                        <p:cTn id="14" dur="500" fill="hold"/>
                                        <p:tgtEl>
                                          <p:spTgt spid="2048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0487"/>
                                        </p:tgtEl>
                                        <p:attrNameLst>
                                          <p:attrName>style.visibility</p:attrName>
                                        </p:attrNameLst>
                                      </p:cBhvr>
                                      <p:to>
                                        <p:strVal val="visible"/>
                                      </p:to>
                                    </p:set>
                                    <p:anim calcmode="lin" valueType="num">
                                      <p:cBhvr additive="base">
                                        <p:cTn id="19" dur="500" fill="hold"/>
                                        <p:tgtEl>
                                          <p:spTgt spid="20487"/>
                                        </p:tgtEl>
                                        <p:attrNameLst>
                                          <p:attrName>ppt_x</p:attrName>
                                        </p:attrNameLst>
                                      </p:cBhvr>
                                      <p:tavLst>
                                        <p:tav tm="0">
                                          <p:val>
                                            <p:strVal val="0-#ppt_w/2"/>
                                          </p:val>
                                        </p:tav>
                                        <p:tav tm="100000">
                                          <p:val>
                                            <p:strVal val="#ppt_x"/>
                                          </p:val>
                                        </p:tav>
                                      </p:tavLst>
                                    </p:anim>
                                    <p:anim calcmode="lin" valueType="num">
                                      <p:cBhvr additive="base">
                                        <p:cTn id="20" dur="500" fill="hold"/>
                                        <p:tgtEl>
                                          <p:spTgt spid="2048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autoUpdateAnimBg="0"/>
      <p:bldP spid="20486" grpId="0" autoUpdateAnimBg="0"/>
      <p:bldP spid="20487"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Text Box 2"/>
          <p:cNvSpPr txBox="1">
            <a:spLocks noChangeArrowheads="1"/>
          </p:cNvSpPr>
          <p:nvPr/>
        </p:nvSpPr>
        <p:spPr bwMode="auto">
          <a:xfrm>
            <a:off x="457200" y="304800"/>
            <a:ext cx="8382000" cy="396875"/>
          </a:xfrm>
          <a:prstGeom prst="rect">
            <a:avLst/>
          </a:prstGeom>
          <a:noFill/>
          <a:ln w="9525">
            <a:noFill/>
            <a:miter lim="800000"/>
            <a:headEnd/>
            <a:tailEnd/>
          </a:ln>
          <a:effectLst/>
        </p:spPr>
        <p:txBody>
          <a:bodyPr>
            <a:spAutoFit/>
          </a:bodyPr>
          <a:lstStyle/>
          <a:p>
            <a:pPr>
              <a:spcBef>
                <a:spcPct val="50000"/>
              </a:spcBef>
              <a:defRPr/>
            </a:pPr>
            <a:endParaRPr lang="en-US" sz="2000">
              <a:effectLst>
                <a:outerShdw blurRad="38100" dist="38100" dir="2700000" algn="tl">
                  <a:srgbClr val="FFFFFF"/>
                </a:outerShdw>
              </a:effectLst>
            </a:endParaRPr>
          </a:p>
        </p:txBody>
      </p:sp>
      <p:sp>
        <p:nvSpPr>
          <p:cNvPr id="25603" name="Text Box 3"/>
          <p:cNvSpPr txBox="1">
            <a:spLocks noChangeArrowheads="1"/>
          </p:cNvSpPr>
          <p:nvPr/>
        </p:nvSpPr>
        <p:spPr bwMode="auto">
          <a:xfrm>
            <a:off x="381000" y="1752600"/>
            <a:ext cx="8001000" cy="457200"/>
          </a:xfrm>
          <a:prstGeom prst="rect">
            <a:avLst/>
          </a:prstGeom>
          <a:noFill/>
          <a:ln w="9525">
            <a:noFill/>
            <a:miter lim="800000"/>
            <a:headEnd/>
            <a:tailEnd/>
          </a:ln>
        </p:spPr>
        <p:txBody>
          <a:bodyPr>
            <a:spAutoFit/>
          </a:bodyPr>
          <a:lstStyle/>
          <a:p>
            <a:pPr>
              <a:spcBef>
                <a:spcPct val="50000"/>
              </a:spcBef>
            </a:pPr>
            <a:endParaRPr lang="en-US"/>
          </a:p>
        </p:txBody>
      </p:sp>
      <p:sp>
        <p:nvSpPr>
          <p:cNvPr id="25604" name="Text Box 4"/>
          <p:cNvSpPr txBox="1">
            <a:spLocks noChangeArrowheads="1"/>
          </p:cNvSpPr>
          <p:nvPr/>
        </p:nvSpPr>
        <p:spPr bwMode="auto">
          <a:xfrm>
            <a:off x="533400" y="0"/>
            <a:ext cx="8001000" cy="1323439"/>
          </a:xfrm>
          <a:prstGeom prst="rect">
            <a:avLst/>
          </a:prstGeom>
          <a:noFill/>
          <a:ln w="9525">
            <a:noFill/>
            <a:miter lim="800000"/>
            <a:headEnd/>
            <a:tailEnd/>
          </a:ln>
        </p:spPr>
        <p:txBody>
          <a:bodyPr>
            <a:spAutoFit/>
          </a:bodyPr>
          <a:lstStyle/>
          <a:p>
            <a:pPr algn="ctr"/>
            <a:r>
              <a:rPr lang="en-US" sz="4000" b="1" dirty="0"/>
              <a:t>Library and other Resources for Learning</a:t>
            </a:r>
          </a:p>
        </p:txBody>
      </p:sp>
      <p:sp>
        <p:nvSpPr>
          <p:cNvPr id="25610" name="Text Box 10"/>
          <p:cNvSpPr txBox="1">
            <a:spLocks noChangeArrowheads="1"/>
          </p:cNvSpPr>
          <p:nvPr/>
        </p:nvSpPr>
        <p:spPr bwMode="auto">
          <a:xfrm>
            <a:off x="381000" y="1905000"/>
            <a:ext cx="8153400" cy="2554545"/>
          </a:xfrm>
          <a:prstGeom prst="rect">
            <a:avLst/>
          </a:prstGeom>
          <a:noFill/>
          <a:ln w="9525">
            <a:noFill/>
            <a:miter lim="800000"/>
            <a:headEnd/>
            <a:tailEnd/>
          </a:ln>
        </p:spPr>
        <p:txBody>
          <a:bodyPr wrap="square">
            <a:spAutoFit/>
          </a:bodyPr>
          <a:lstStyle/>
          <a:p>
            <a:pPr algn="just"/>
            <a:r>
              <a:rPr lang="en-US" sz="3200" dirty="0"/>
              <a:t>	Some students, because of isolation, physical handicap etc., have difficulties regarding ready access to library resources, computers needed for study. This requires the provision of independent study materials </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5604"/>
                                        </p:tgtEl>
                                        <p:attrNameLst>
                                          <p:attrName>style.visibility</p:attrName>
                                        </p:attrNameLst>
                                      </p:cBhvr>
                                      <p:to>
                                        <p:strVal val="visible"/>
                                      </p:to>
                                    </p:set>
                                    <p:anim calcmode="lin" valueType="num">
                                      <p:cBhvr additive="base">
                                        <p:cTn id="7" dur="500" fill="hold"/>
                                        <p:tgtEl>
                                          <p:spTgt spid="25604"/>
                                        </p:tgtEl>
                                        <p:attrNameLst>
                                          <p:attrName>ppt_x</p:attrName>
                                        </p:attrNameLst>
                                      </p:cBhvr>
                                      <p:tavLst>
                                        <p:tav tm="0">
                                          <p:val>
                                            <p:strVal val="0-#ppt_w/2"/>
                                          </p:val>
                                        </p:tav>
                                        <p:tav tm="100000">
                                          <p:val>
                                            <p:strVal val="#ppt_x"/>
                                          </p:val>
                                        </p:tav>
                                      </p:tavLst>
                                    </p:anim>
                                    <p:anim calcmode="lin" valueType="num">
                                      <p:cBhvr additive="base">
                                        <p:cTn id="8" dur="500" fill="hold"/>
                                        <p:tgtEl>
                                          <p:spTgt spid="2560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5610"/>
                                        </p:tgtEl>
                                        <p:attrNameLst>
                                          <p:attrName>style.visibility</p:attrName>
                                        </p:attrNameLst>
                                      </p:cBhvr>
                                      <p:to>
                                        <p:strVal val="visible"/>
                                      </p:to>
                                    </p:set>
                                    <p:anim calcmode="lin" valueType="num">
                                      <p:cBhvr additive="base">
                                        <p:cTn id="13" dur="500" fill="hold"/>
                                        <p:tgtEl>
                                          <p:spTgt spid="25610"/>
                                        </p:tgtEl>
                                        <p:attrNameLst>
                                          <p:attrName>ppt_x</p:attrName>
                                        </p:attrNameLst>
                                      </p:cBhvr>
                                      <p:tavLst>
                                        <p:tav tm="0">
                                          <p:val>
                                            <p:strVal val="0-#ppt_w/2"/>
                                          </p:val>
                                        </p:tav>
                                        <p:tav tm="100000">
                                          <p:val>
                                            <p:strVal val="#ppt_x"/>
                                          </p:val>
                                        </p:tav>
                                      </p:tavLst>
                                    </p:anim>
                                    <p:anim calcmode="lin" valueType="num">
                                      <p:cBhvr additive="base">
                                        <p:cTn id="14" dur="500" fill="hold"/>
                                        <p:tgtEl>
                                          <p:spTgt spid="256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4" grpId="0" autoUpdateAnimBg="0"/>
      <p:bldP spid="25610"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Text Box 2"/>
          <p:cNvSpPr txBox="1">
            <a:spLocks noChangeArrowheads="1"/>
          </p:cNvSpPr>
          <p:nvPr/>
        </p:nvSpPr>
        <p:spPr bwMode="auto">
          <a:xfrm>
            <a:off x="457200" y="304800"/>
            <a:ext cx="8382000" cy="396875"/>
          </a:xfrm>
          <a:prstGeom prst="rect">
            <a:avLst/>
          </a:prstGeom>
          <a:noFill/>
          <a:ln w="9525">
            <a:noFill/>
            <a:miter lim="800000"/>
            <a:headEnd/>
            <a:tailEnd/>
          </a:ln>
          <a:effectLst/>
        </p:spPr>
        <p:txBody>
          <a:bodyPr>
            <a:spAutoFit/>
          </a:bodyPr>
          <a:lstStyle/>
          <a:p>
            <a:pPr>
              <a:spcBef>
                <a:spcPct val="50000"/>
              </a:spcBef>
              <a:defRPr/>
            </a:pPr>
            <a:endParaRPr lang="en-US" sz="2000">
              <a:effectLst>
                <a:outerShdw blurRad="38100" dist="38100" dir="2700000" algn="tl">
                  <a:srgbClr val="FFFFFF"/>
                </a:outerShdw>
              </a:effectLst>
            </a:endParaRPr>
          </a:p>
        </p:txBody>
      </p:sp>
      <p:sp>
        <p:nvSpPr>
          <p:cNvPr id="25603" name="Text Box 3"/>
          <p:cNvSpPr txBox="1">
            <a:spLocks noChangeArrowheads="1"/>
          </p:cNvSpPr>
          <p:nvPr/>
        </p:nvSpPr>
        <p:spPr bwMode="auto">
          <a:xfrm>
            <a:off x="381000" y="1752600"/>
            <a:ext cx="8001000" cy="457200"/>
          </a:xfrm>
          <a:prstGeom prst="rect">
            <a:avLst/>
          </a:prstGeom>
          <a:noFill/>
          <a:ln w="9525">
            <a:noFill/>
            <a:miter lim="800000"/>
            <a:headEnd/>
            <a:tailEnd/>
          </a:ln>
        </p:spPr>
        <p:txBody>
          <a:bodyPr>
            <a:spAutoFit/>
          </a:bodyPr>
          <a:lstStyle/>
          <a:p>
            <a:pPr>
              <a:spcBef>
                <a:spcPct val="50000"/>
              </a:spcBef>
            </a:pPr>
            <a:endParaRPr lang="en-US"/>
          </a:p>
        </p:txBody>
      </p:sp>
      <p:sp>
        <p:nvSpPr>
          <p:cNvPr id="25604" name="Text Box 4"/>
          <p:cNvSpPr txBox="1">
            <a:spLocks noChangeArrowheads="1"/>
          </p:cNvSpPr>
          <p:nvPr/>
        </p:nvSpPr>
        <p:spPr bwMode="auto">
          <a:xfrm>
            <a:off x="533400" y="0"/>
            <a:ext cx="8001000" cy="707886"/>
          </a:xfrm>
          <a:prstGeom prst="rect">
            <a:avLst/>
          </a:prstGeom>
          <a:noFill/>
          <a:ln w="9525">
            <a:noFill/>
            <a:miter lim="800000"/>
            <a:headEnd/>
            <a:tailEnd/>
          </a:ln>
        </p:spPr>
        <p:txBody>
          <a:bodyPr>
            <a:spAutoFit/>
          </a:bodyPr>
          <a:lstStyle/>
          <a:p>
            <a:pPr algn="ctr"/>
            <a:r>
              <a:rPr lang="en-US" sz="4000" b="1" dirty="0"/>
              <a:t>Types of Study Centers</a:t>
            </a:r>
          </a:p>
        </p:txBody>
      </p:sp>
      <p:sp>
        <p:nvSpPr>
          <p:cNvPr id="25610" name="Text Box 10"/>
          <p:cNvSpPr txBox="1">
            <a:spLocks noChangeArrowheads="1"/>
          </p:cNvSpPr>
          <p:nvPr/>
        </p:nvSpPr>
        <p:spPr bwMode="auto">
          <a:xfrm>
            <a:off x="381000" y="533400"/>
            <a:ext cx="8153400" cy="5509200"/>
          </a:xfrm>
          <a:prstGeom prst="rect">
            <a:avLst/>
          </a:prstGeom>
          <a:noFill/>
          <a:ln w="9525">
            <a:noFill/>
            <a:miter lim="800000"/>
            <a:headEnd/>
            <a:tailEnd/>
          </a:ln>
        </p:spPr>
        <p:txBody>
          <a:bodyPr wrap="square">
            <a:spAutoFit/>
          </a:bodyPr>
          <a:lstStyle/>
          <a:p>
            <a:pPr lvl="0"/>
            <a:r>
              <a:rPr lang="en-US" sz="3200" dirty="0"/>
              <a:t>	</a:t>
            </a:r>
            <a:endParaRPr lang="en-US" sz="3200" b="1" dirty="0"/>
          </a:p>
          <a:p>
            <a:pPr algn="just"/>
            <a:r>
              <a:rPr lang="en-US" sz="3200" dirty="0"/>
              <a:t>Many distance teaching institutions consider that a comprehensive system of decentralized student support is a vital component of their teaching strategies. The Open University, UK, has for instance a network of 260 regional study </a:t>
            </a:r>
            <a:r>
              <a:rPr lang="en-US" sz="3200" dirty="0" err="1"/>
              <a:t>centres</a:t>
            </a:r>
            <a:r>
              <a:rPr lang="en-US" sz="3200" dirty="0"/>
              <a:t> staffed with tutors, counselor’s administrators and containing a wide variety of educational facilities (</a:t>
            </a:r>
            <a:r>
              <a:rPr lang="en-US" sz="3200" dirty="0" err="1"/>
              <a:t>Sewart</a:t>
            </a:r>
            <a:r>
              <a:rPr lang="en-US" sz="3200" dirty="0"/>
              <a:t>, 1981). The OU-UK model has influenced many institutions, but few have adopted the model without modifications.</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5604"/>
                                        </p:tgtEl>
                                        <p:attrNameLst>
                                          <p:attrName>style.visibility</p:attrName>
                                        </p:attrNameLst>
                                      </p:cBhvr>
                                      <p:to>
                                        <p:strVal val="visible"/>
                                      </p:to>
                                    </p:set>
                                    <p:anim calcmode="lin" valueType="num">
                                      <p:cBhvr additive="base">
                                        <p:cTn id="7" dur="500" fill="hold"/>
                                        <p:tgtEl>
                                          <p:spTgt spid="25604"/>
                                        </p:tgtEl>
                                        <p:attrNameLst>
                                          <p:attrName>ppt_x</p:attrName>
                                        </p:attrNameLst>
                                      </p:cBhvr>
                                      <p:tavLst>
                                        <p:tav tm="0">
                                          <p:val>
                                            <p:strVal val="0-#ppt_w/2"/>
                                          </p:val>
                                        </p:tav>
                                        <p:tav tm="100000">
                                          <p:val>
                                            <p:strVal val="#ppt_x"/>
                                          </p:val>
                                        </p:tav>
                                      </p:tavLst>
                                    </p:anim>
                                    <p:anim calcmode="lin" valueType="num">
                                      <p:cBhvr additive="base">
                                        <p:cTn id="8" dur="500" fill="hold"/>
                                        <p:tgtEl>
                                          <p:spTgt spid="2560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5610"/>
                                        </p:tgtEl>
                                        <p:attrNameLst>
                                          <p:attrName>style.visibility</p:attrName>
                                        </p:attrNameLst>
                                      </p:cBhvr>
                                      <p:to>
                                        <p:strVal val="visible"/>
                                      </p:to>
                                    </p:set>
                                    <p:anim calcmode="lin" valueType="num">
                                      <p:cBhvr additive="base">
                                        <p:cTn id="13" dur="500" fill="hold"/>
                                        <p:tgtEl>
                                          <p:spTgt spid="25610"/>
                                        </p:tgtEl>
                                        <p:attrNameLst>
                                          <p:attrName>ppt_x</p:attrName>
                                        </p:attrNameLst>
                                      </p:cBhvr>
                                      <p:tavLst>
                                        <p:tav tm="0">
                                          <p:val>
                                            <p:strVal val="0-#ppt_w/2"/>
                                          </p:val>
                                        </p:tav>
                                        <p:tav tm="100000">
                                          <p:val>
                                            <p:strVal val="#ppt_x"/>
                                          </p:val>
                                        </p:tav>
                                      </p:tavLst>
                                    </p:anim>
                                    <p:anim calcmode="lin" valueType="num">
                                      <p:cBhvr additive="base">
                                        <p:cTn id="14" dur="500" fill="hold"/>
                                        <p:tgtEl>
                                          <p:spTgt spid="256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4" grpId="0" autoUpdateAnimBg="0"/>
      <p:bldP spid="25610"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457200" y="152400"/>
            <a:ext cx="8382000" cy="5755422"/>
          </a:xfrm>
          <a:prstGeom prst="rect">
            <a:avLst/>
          </a:prstGeom>
          <a:noFill/>
          <a:ln w="9525">
            <a:noFill/>
            <a:miter lim="800000"/>
            <a:headEnd/>
            <a:tailEnd/>
          </a:ln>
          <a:effectLst/>
        </p:spPr>
        <p:txBody>
          <a:bodyPr>
            <a:spAutoFit/>
          </a:bodyPr>
          <a:lstStyle/>
          <a:p>
            <a:pPr algn="ctr"/>
            <a:r>
              <a:rPr lang="en-US" sz="4000" b="1" dirty="0" err="1"/>
              <a:t>Allama</a:t>
            </a:r>
            <a:r>
              <a:rPr lang="en-US" sz="4000" b="1" dirty="0"/>
              <a:t> </a:t>
            </a:r>
            <a:r>
              <a:rPr lang="en-US" sz="4000" b="1" dirty="0" err="1"/>
              <a:t>Iqbal</a:t>
            </a:r>
            <a:r>
              <a:rPr lang="en-US" sz="4000" b="1" dirty="0"/>
              <a:t> Open University (AIOU)</a:t>
            </a:r>
          </a:p>
          <a:p>
            <a:pPr algn="just"/>
            <a:r>
              <a:rPr lang="en-US" sz="3600" dirty="0" err="1"/>
              <a:t>Allama</a:t>
            </a:r>
            <a:r>
              <a:rPr lang="en-US" sz="3600" dirty="0"/>
              <a:t> </a:t>
            </a:r>
            <a:r>
              <a:rPr lang="en-US" sz="3600" dirty="0" err="1"/>
              <a:t>Iqbal</a:t>
            </a:r>
            <a:r>
              <a:rPr lang="en-US" sz="3600" dirty="0"/>
              <a:t> Open University (AIOU), Pakistan boasts to be the 4rth largest university in the world in terms of number of students. The number of students enrolled in AIOU has crossed the gigantic number of 700,000. There are some more than 30,000 tutors and its study centers are present across the country. </a:t>
            </a:r>
          </a:p>
        </p:txBody>
      </p:sp>
    </p:spTree>
  </p:cSld>
  <p:clrMapOvr>
    <a:overrideClrMapping bg1="dk2" tx1="lt1" bg2="dk1"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314"/>
                                        </p:tgtEl>
                                        <p:attrNameLst>
                                          <p:attrName>style.visibility</p:attrName>
                                        </p:attrNameLst>
                                      </p:cBhvr>
                                      <p:to>
                                        <p:strVal val="visible"/>
                                      </p:to>
                                    </p:set>
                                    <p:anim calcmode="lin" valueType="num">
                                      <p:cBhvr additive="base">
                                        <p:cTn id="7" dur="500" fill="hold"/>
                                        <p:tgtEl>
                                          <p:spTgt spid="13314"/>
                                        </p:tgtEl>
                                        <p:attrNameLst>
                                          <p:attrName>ppt_x</p:attrName>
                                        </p:attrNameLst>
                                      </p:cBhvr>
                                      <p:tavLst>
                                        <p:tav tm="0">
                                          <p:val>
                                            <p:strVal val="0-#ppt_w/2"/>
                                          </p:val>
                                        </p:tav>
                                        <p:tav tm="100000">
                                          <p:val>
                                            <p:strVal val="#ppt_x"/>
                                          </p:val>
                                        </p:tav>
                                      </p:tavLst>
                                    </p:anim>
                                    <p:anim calcmode="lin" valueType="num">
                                      <p:cBhvr additive="base">
                                        <p:cTn id="8" dur="500" fill="hold"/>
                                        <p:tgtEl>
                                          <p:spTgt spid="133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457200" y="152400"/>
            <a:ext cx="8382000" cy="5816977"/>
          </a:xfrm>
          <a:prstGeom prst="rect">
            <a:avLst/>
          </a:prstGeom>
          <a:noFill/>
          <a:ln w="9525">
            <a:noFill/>
            <a:miter lim="800000"/>
            <a:headEnd/>
            <a:tailEnd/>
          </a:ln>
          <a:effectLst/>
        </p:spPr>
        <p:txBody>
          <a:bodyPr>
            <a:spAutoFit/>
          </a:bodyPr>
          <a:lstStyle/>
          <a:p>
            <a:pPr algn="ctr"/>
            <a:r>
              <a:rPr lang="en-US" sz="4000" b="1" dirty="0" err="1"/>
              <a:t>Allama</a:t>
            </a:r>
            <a:r>
              <a:rPr lang="en-US" sz="4000" b="1" dirty="0"/>
              <a:t> </a:t>
            </a:r>
            <a:r>
              <a:rPr lang="en-US" sz="4000" b="1" dirty="0" err="1"/>
              <a:t>Iqbal</a:t>
            </a:r>
            <a:r>
              <a:rPr lang="en-US" sz="4000" b="1" dirty="0"/>
              <a:t> Open University (AIOU)</a:t>
            </a:r>
          </a:p>
          <a:p>
            <a:pPr algn="just"/>
            <a:r>
              <a:rPr lang="en-US" sz="4000" dirty="0"/>
              <a:t>	</a:t>
            </a:r>
            <a:r>
              <a:rPr lang="en-US" sz="3600" dirty="0"/>
              <a:t>Quantity-wise AIOU may be counted as one of the top university in the world, but quality-wise, it’s only churning out </a:t>
            </a:r>
            <a:r>
              <a:rPr lang="en-US" sz="3600" dirty="0" err="1"/>
              <a:t>out</a:t>
            </a:r>
            <a:r>
              <a:rPr lang="en-US" sz="3600" dirty="0"/>
              <a:t>-right plain professional idiots, who don’t know a thing from other. Knowledge, skill, professionalism, discipline and ethics are the things which are rare in the AIOU’s study centers. </a:t>
            </a:r>
          </a:p>
        </p:txBody>
      </p:sp>
    </p:spTree>
  </p:cSld>
  <p:clrMapOvr>
    <a:overrideClrMapping bg1="dk2" tx1="lt1" bg2="dk1"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314"/>
                                        </p:tgtEl>
                                        <p:attrNameLst>
                                          <p:attrName>style.visibility</p:attrName>
                                        </p:attrNameLst>
                                      </p:cBhvr>
                                      <p:to>
                                        <p:strVal val="visible"/>
                                      </p:to>
                                    </p:set>
                                    <p:anim calcmode="lin" valueType="num">
                                      <p:cBhvr additive="base">
                                        <p:cTn id="7" dur="500" fill="hold"/>
                                        <p:tgtEl>
                                          <p:spTgt spid="13314"/>
                                        </p:tgtEl>
                                        <p:attrNameLst>
                                          <p:attrName>ppt_x</p:attrName>
                                        </p:attrNameLst>
                                      </p:cBhvr>
                                      <p:tavLst>
                                        <p:tav tm="0">
                                          <p:val>
                                            <p:strVal val="0-#ppt_w/2"/>
                                          </p:val>
                                        </p:tav>
                                        <p:tav tm="100000">
                                          <p:val>
                                            <p:strVal val="#ppt_x"/>
                                          </p:val>
                                        </p:tav>
                                      </p:tavLst>
                                    </p:anim>
                                    <p:anim calcmode="lin" valueType="num">
                                      <p:cBhvr additive="base">
                                        <p:cTn id="8" dur="500" fill="hold"/>
                                        <p:tgtEl>
                                          <p:spTgt spid="133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Text Box 2"/>
          <p:cNvSpPr txBox="1">
            <a:spLocks noChangeArrowheads="1"/>
          </p:cNvSpPr>
          <p:nvPr/>
        </p:nvSpPr>
        <p:spPr bwMode="auto">
          <a:xfrm>
            <a:off x="457200" y="304800"/>
            <a:ext cx="8382000" cy="396875"/>
          </a:xfrm>
          <a:prstGeom prst="rect">
            <a:avLst/>
          </a:prstGeom>
          <a:noFill/>
          <a:ln w="9525">
            <a:noFill/>
            <a:miter lim="800000"/>
            <a:headEnd/>
            <a:tailEnd/>
          </a:ln>
          <a:effectLst/>
        </p:spPr>
        <p:txBody>
          <a:bodyPr>
            <a:spAutoFit/>
          </a:bodyPr>
          <a:lstStyle/>
          <a:p>
            <a:pPr>
              <a:spcBef>
                <a:spcPct val="50000"/>
              </a:spcBef>
              <a:defRPr/>
            </a:pPr>
            <a:endParaRPr lang="en-US" sz="2000">
              <a:effectLst>
                <a:outerShdw blurRad="38100" dist="38100" dir="2700000" algn="tl">
                  <a:srgbClr val="808080"/>
                </a:outerShdw>
              </a:effectLst>
            </a:endParaRPr>
          </a:p>
        </p:txBody>
      </p:sp>
      <p:sp>
        <p:nvSpPr>
          <p:cNvPr id="37891" name="Text Box 3"/>
          <p:cNvSpPr txBox="1">
            <a:spLocks noChangeArrowheads="1"/>
          </p:cNvSpPr>
          <p:nvPr/>
        </p:nvSpPr>
        <p:spPr bwMode="auto">
          <a:xfrm>
            <a:off x="381000" y="1752600"/>
            <a:ext cx="8001000" cy="457200"/>
          </a:xfrm>
          <a:prstGeom prst="rect">
            <a:avLst/>
          </a:prstGeom>
          <a:noFill/>
          <a:ln w="9525">
            <a:noFill/>
            <a:miter lim="800000"/>
            <a:headEnd/>
            <a:tailEnd/>
          </a:ln>
        </p:spPr>
        <p:txBody>
          <a:bodyPr>
            <a:spAutoFit/>
          </a:bodyPr>
          <a:lstStyle/>
          <a:p>
            <a:pPr>
              <a:spcBef>
                <a:spcPct val="50000"/>
              </a:spcBef>
            </a:pPr>
            <a:endParaRPr lang="en-US"/>
          </a:p>
        </p:txBody>
      </p:sp>
      <p:sp>
        <p:nvSpPr>
          <p:cNvPr id="37893" name="Text Box 5"/>
          <p:cNvSpPr txBox="1">
            <a:spLocks noChangeArrowheads="1"/>
          </p:cNvSpPr>
          <p:nvPr/>
        </p:nvSpPr>
        <p:spPr bwMode="auto">
          <a:xfrm>
            <a:off x="533400" y="1600200"/>
            <a:ext cx="7696200" cy="457200"/>
          </a:xfrm>
          <a:prstGeom prst="rect">
            <a:avLst/>
          </a:prstGeom>
          <a:noFill/>
          <a:ln w="9525">
            <a:noFill/>
            <a:miter lim="800000"/>
            <a:headEnd/>
            <a:tailEnd/>
          </a:ln>
        </p:spPr>
        <p:txBody>
          <a:bodyPr>
            <a:spAutoFit/>
          </a:bodyPr>
          <a:lstStyle/>
          <a:p>
            <a:pPr>
              <a:spcBef>
                <a:spcPct val="50000"/>
              </a:spcBef>
            </a:pPr>
            <a:endParaRPr lang="en-US"/>
          </a:p>
        </p:txBody>
      </p:sp>
      <p:sp>
        <p:nvSpPr>
          <p:cNvPr id="37894" name="Text Box 6"/>
          <p:cNvSpPr txBox="1">
            <a:spLocks noChangeArrowheads="1"/>
          </p:cNvSpPr>
          <p:nvPr/>
        </p:nvSpPr>
        <p:spPr bwMode="auto">
          <a:xfrm>
            <a:off x="533400" y="2438400"/>
            <a:ext cx="8077200" cy="461665"/>
          </a:xfrm>
          <a:prstGeom prst="rect">
            <a:avLst/>
          </a:prstGeom>
          <a:noFill/>
          <a:ln w="9525">
            <a:noFill/>
            <a:miter lim="800000"/>
            <a:headEnd/>
            <a:tailEnd/>
          </a:ln>
        </p:spPr>
        <p:txBody>
          <a:bodyPr>
            <a:spAutoFit/>
          </a:bodyPr>
          <a:lstStyle/>
          <a:p>
            <a:pPr algn="ctr">
              <a:spcBef>
                <a:spcPct val="50000"/>
              </a:spcBef>
            </a:pPr>
            <a:r>
              <a:rPr lang="en-US" dirty="0"/>
              <a:t>Thanks  A  Lot</a:t>
            </a:r>
          </a:p>
        </p:txBody>
      </p:sp>
    </p:spTree>
  </p:cSld>
  <p:clrMapOvr>
    <a:overrideClrMapping bg1="dk2" tx1="lt1" bg2="dk1"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7894"/>
                                        </p:tgtEl>
                                        <p:attrNameLst>
                                          <p:attrName>style.visibility</p:attrName>
                                        </p:attrNameLst>
                                      </p:cBhvr>
                                      <p:to>
                                        <p:strVal val="visible"/>
                                      </p:to>
                                    </p:set>
                                    <p:anim calcmode="lin" valueType="num">
                                      <p:cBhvr additive="base">
                                        <p:cTn id="7" dur="500" fill="hold"/>
                                        <p:tgtEl>
                                          <p:spTgt spid="37894"/>
                                        </p:tgtEl>
                                        <p:attrNameLst>
                                          <p:attrName>ppt_x</p:attrName>
                                        </p:attrNameLst>
                                      </p:cBhvr>
                                      <p:tavLst>
                                        <p:tav tm="0">
                                          <p:val>
                                            <p:strVal val="0-#ppt_w/2"/>
                                          </p:val>
                                        </p:tav>
                                        <p:tav tm="100000">
                                          <p:val>
                                            <p:strVal val="#ppt_x"/>
                                          </p:val>
                                        </p:tav>
                                      </p:tavLst>
                                    </p:anim>
                                    <p:anim calcmode="lin" valueType="num">
                                      <p:cBhvr additive="base">
                                        <p:cTn id="8" dur="500" fill="hold"/>
                                        <p:tgtEl>
                                          <p:spTgt spid="3789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4"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hlink"/>
        </a:solidFill>
        <a:effectLst/>
      </p:bgPr>
    </p:bg>
    <p:spTree>
      <p:nvGrpSpPr>
        <p:cNvPr id="1" name=""/>
        <p:cNvGrpSpPr/>
        <p:nvPr/>
      </p:nvGrpSpPr>
      <p:grpSpPr>
        <a:xfrm>
          <a:off x="0" y="0"/>
          <a:ext cx="0" cy="0"/>
          <a:chOff x="0" y="0"/>
          <a:chExt cx="0" cy="0"/>
        </a:xfrm>
      </p:grpSpPr>
      <p:sp>
        <p:nvSpPr>
          <p:cNvPr id="2051" name="Text Box 3"/>
          <p:cNvSpPr txBox="1">
            <a:spLocks noChangeArrowheads="1"/>
          </p:cNvSpPr>
          <p:nvPr/>
        </p:nvSpPr>
        <p:spPr bwMode="auto">
          <a:xfrm>
            <a:off x="381000" y="838200"/>
            <a:ext cx="8382000" cy="5016758"/>
          </a:xfrm>
          <a:prstGeom prst="rect">
            <a:avLst/>
          </a:prstGeom>
          <a:noFill/>
          <a:ln w="9525">
            <a:noFill/>
            <a:miter lim="800000"/>
            <a:headEnd/>
            <a:tailEnd/>
          </a:ln>
        </p:spPr>
        <p:txBody>
          <a:bodyPr wrap="square">
            <a:spAutoFit/>
          </a:bodyPr>
          <a:lstStyle/>
          <a:p>
            <a:pPr algn="just">
              <a:spcBef>
                <a:spcPct val="50000"/>
              </a:spcBef>
            </a:pPr>
            <a:r>
              <a:rPr lang="en-US" sz="2800" dirty="0"/>
              <a:t>	</a:t>
            </a:r>
            <a:r>
              <a:rPr lang="en-US" sz="3200" dirty="0"/>
              <a:t>No formal Education (NFE) is any organized educational activity that takes place outside the formal educational system. Usually it is flexible, learner-centered, contextualized and uses a participatory approach. There is no specific target group for NFE; it could be kids, youth or adults. There is a debate on the exact definition of NFE and what activities it includes and what it excludes. NFE is differentiated from Formal Education and Informal Education.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51"/>
                                        </p:tgtEl>
                                        <p:attrNameLst>
                                          <p:attrName>style.visibility</p:attrName>
                                        </p:attrNameLst>
                                      </p:cBhvr>
                                      <p:to>
                                        <p:strVal val="visible"/>
                                      </p:to>
                                    </p:set>
                                    <p:anim calcmode="lin" valueType="num">
                                      <p:cBhvr additive="base">
                                        <p:cTn id="7" dur="500" fill="hold"/>
                                        <p:tgtEl>
                                          <p:spTgt spid="2051"/>
                                        </p:tgtEl>
                                        <p:attrNameLst>
                                          <p:attrName>ppt_x</p:attrName>
                                        </p:attrNameLst>
                                      </p:cBhvr>
                                      <p:tavLst>
                                        <p:tav tm="0">
                                          <p:val>
                                            <p:strVal val="0-#ppt_w/2"/>
                                          </p:val>
                                        </p:tav>
                                        <p:tav tm="100000">
                                          <p:val>
                                            <p:strVal val="#ppt_x"/>
                                          </p:val>
                                        </p:tav>
                                      </p:tavLst>
                                    </p:anim>
                                    <p:anim calcmode="lin" valueType="num">
                                      <p:cBhvr additive="base">
                                        <p:cTn id="8" dur="500" fill="hold"/>
                                        <p:tgtEl>
                                          <p:spTgt spid="20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1"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1" name="Text Box 3"/>
          <p:cNvSpPr txBox="1">
            <a:spLocks noChangeArrowheads="1"/>
          </p:cNvSpPr>
          <p:nvPr/>
        </p:nvSpPr>
        <p:spPr bwMode="auto">
          <a:xfrm>
            <a:off x="381000" y="1447800"/>
            <a:ext cx="8382000" cy="4524315"/>
          </a:xfrm>
          <a:prstGeom prst="rect">
            <a:avLst/>
          </a:prstGeom>
          <a:noFill/>
          <a:ln w="9525">
            <a:noFill/>
            <a:miter lim="800000"/>
            <a:headEnd/>
            <a:tailEnd/>
          </a:ln>
        </p:spPr>
        <p:txBody>
          <a:bodyPr wrap="square">
            <a:spAutoFit/>
          </a:bodyPr>
          <a:lstStyle/>
          <a:p>
            <a:pPr algn="just"/>
            <a:r>
              <a:rPr lang="en-US" sz="3600" dirty="0"/>
              <a:t>	Study center in distance and non formal education refers to any center in which tutor or teacher manage meetings with their learners. It may have some requirements such as, availability of seating arrangement, shelter, electricity, drinking water, internet and all other facilities those are necessary to complete the process.</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171"/>
                                        </p:tgtEl>
                                        <p:attrNameLst>
                                          <p:attrName>style.visibility</p:attrName>
                                        </p:attrNameLst>
                                      </p:cBhvr>
                                      <p:to>
                                        <p:strVal val="visible"/>
                                      </p:to>
                                    </p:set>
                                    <p:anim calcmode="lin" valueType="num">
                                      <p:cBhvr additive="base">
                                        <p:cTn id="7" dur="500" fill="hold"/>
                                        <p:tgtEl>
                                          <p:spTgt spid="7171"/>
                                        </p:tgtEl>
                                        <p:attrNameLst>
                                          <p:attrName>ppt_x</p:attrName>
                                        </p:attrNameLst>
                                      </p:cBhvr>
                                      <p:tavLst>
                                        <p:tav tm="0">
                                          <p:val>
                                            <p:strVal val="0-#ppt_w/2"/>
                                          </p:val>
                                        </p:tav>
                                        <p:tav tm="100000">
                                          <p:val>
                                            <p:strVal val="#ppt_x"/>
                                          </p:val>
                                        </p:tav>
                                      </p:tavLst>
                                    </p:anim>
                                    <p:anim calcmode="lin" valueType="num">
                                      <p:cBhvr additive="base">
                                        <p:cTn id="8" dur="500" fill="hold"/>
                                        <p:tgtEl>
                                          <p:spTgt spid="71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9" name="Text Box 3"/>
          <p:cNvSpPr txBox="1">
            <a:spLocks noChangeArrowheads="1"/>
          </p:cNvSpPr>
          <p:nvPr/>
        </p:nvSpPr>
        <p:spPr bwMode="auto">
          <a:xfrm>
            <a:off x="457200" y="1219200"/>
            <a:ext cx="8382000" cy="5016758"/>
          </a:xfrm>
          <a:prstGeom prst="rect">
            <a:avLst/>
          </a:prstGeom>
          <a:noFill/>
          <a:ln w="9525">
            <a:noFill/>
            <a:miter lim="800000"/>
            <a:headEnd/>
            <a:tailEnd/>
          </a:ln>
        </p:spPr>
        <p:txBody>
          <a:bodyPr wrap="square">
            <a:spAutoFit/>
          </a:bodyPr>
          <a:lstStyle/>
          <a:p>
            <a:pPr algn="just"/>
            <a:r>
              <a:rPr lang="en-US" sz="3200" dirty="0" err="1"/>
              <a:t>Kirkup</a:t>
            </a:r>
            <a:r>
              <a:rPr lang="en-US" sz="3200" dirty="0"/>
              <a:t>, &amp; Von </a:t>
            </a:r>
            <a:r>
              <a:rPr lang="en-US" sz="3200" dirty="0" err="1"/>
              <a:t>Prümmer</a:t>
            </a:r>
            <a:r>
              <a:rPr lang="en-US" sz="3200" dirty="0"/>
              <a:t>, (1990)  presented students with a list of the following facilities available at most, although not all, study centers:</a:t>
            </a:r>
          </a:p>
          <a:p>
            <a:pPr lvl="0" algn="just">
              <a:buFont typeface="Arial" pitchFamily="34" charset="0"/>
              <a:buChar char="•"/>
            </a:pPr>
            <a:r>
              <a:rPr lang="en-US" sz="3200" dirty="0"/>
              <a:t>Tutoring in the subject matter</a:t>
            </a:r>
          </a:p>
          <a:p>
            <a:pPr lvl="0" algn="just">
              <a:buFont typeface="Arial" pitchFamily="34" charset="0"/>
              <a:buChar char="•"/>
            </a:pPr>
            <a:r>
              <a:rPr lang="en-US" sz="3200" dirty="0"/>
              <a:t>Counseling in general</a:t>
            </a:r>
          </a:p>
          <a:p>
            <a:pPr lvl="0" algn="just">
              <a:buFont typeface="Arial" pitchFamily="34" charset="0"/>
              <a:buChar char="•"/>
            </a:pPr>
            <a:r>
              <a:rPr lang="en-US" sz="3200" dirty="0"/>
              <a:t>Information and study material</a:t>
            </a:r>
          </a:p>
          <a:p>
            <a:pPr lvl="0" algn="just">
              <a:buFont typeface="Arial" pitchFamily="34" charset="0"/>
              <a:buChar char="•"/>
            </a:pPr>
            <a:r>
              <a:rPr lang="en-US" sz="3200" dirty="0"/>
              <a:t>Literature and video cassettes</a:t>
            </a:r>
          </a:p>
          <a:p>
            <a:pPr lvl="0" algn="just">
              <a:buFont typeface="Arial" pitchFamily="34" charset="0"/>
              <a:buChar char="•"/>
            </a:pPr>
            <a:r>
              <a:rPr lang="en-US" sz="3200" dirty="0"/>
              <a:t>Chance to meet with other OU/</a:t>
            </a:r>
            <a:r>
              <a:rPr lang="en-US" sz="3200" dirty="0" err="1"/>
              <a:t>FeU</a:t>
            </a:r>
            <a:r>
              <a:rPr lang="en-US" sz="3200" dirty="0"/>
              <a:t> students</a:t>
            </a:r>
          </a:p>
          <a:p>
            <a:pPr lvl="0" algn="just">
              <a:buFont typeface="Arial" pitchFamily="34" charset="0"/>
              <a:buChar char="•"/>
            </a:pPr>
            <a:r>
              <a:rPr lang="en-US" sz="3200" dirty="0"/>
              <a:t>Facilities for organizing and convening study groups</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099"/>
                                        </p:tgtEl>
                                        <p:attrNameLst>
                                          <p:attrName>style.visibility</p:attrName>
                                        </p:attrNameLst>
                                      </p:cBhvr>
                                      <p:to>
                                        <p:strVal val="visible"/>
                                      </p:to>
                                    </p:set>
                                    <p:anim calcmode="lin" valueType="num">
                                      <p:cBhvr additive="base">
                                        <p:cTn id="7" dur="500" fill="hold"/>
                                        <p:tgtEl>
                                          <p:spTgt spid="4099"/>
                                        </p:tgtEl>
                                        <p:attrNameLst>
                                          <p:attrName>ppt_x</p:attrName>
                                        </p:attrNameLst>
                                      </p:cBhvr>
                                      <p:tavLst>
                                        <p:tav tm="0">
                                          <p:val>
                                            <p:strVal val="0-#ppt_w/2"/>
                                          </p:val>
                                        </p:tav>
                                        <p:tav tm="100000">
                                          <p:val>
                                            <p:strVal val="#ppt_x"/>
                                          </p:val>
                                        </p:tav>
                                      </p:tavLst>
                                    </p:anim>
                                    <p:anim calcmode="lin" valueType="num">
                                      <p:cBhvr additive="base">
                                        <p:cTn id="8" dur="500" fill="hold"/>
                                        <p:tgtEl>
                                          <p:spTgt spid="409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3" name="Text Box 3"/>
          <p:cNvSpPr txBox="1">
            <a:spLocks noChangeArrowheads="1"/>
          </p:cNvSpPr>
          <p:nvPr/>
        </p:nvSpPr>
        <p:spPr bwMode="auto">
          <a:xfrm>
            <a:off x="381000" y="1143000"/>
            <a:ext cx="8382000" cy="5386090"/>
          </a:xfrm>
          <a:prstGeom prst="rect">
            <a:avLst/>
          </a:prstGeom>
          <a:noFill/>
          <a:ln w="9525">
            <a:noFill/>
            <a:miter lim="800000"/>
            <a:headEnd/>
            <a:tailEnd/>
          </a:ln>
        </p:spPr>
        <p:txBody>
          <a:bodyPr>
            <a:spAutoFit/>
          </a:bodyPr>
          <a:lstStyle/>
          <a:p>
            <a:r>
              <a:rPr lang="en-US" sz="2800" b="1" dirty="0"/>
              <a:t>Study Center: Component of Support Systems</a:t>
            </a:r>
          </a:p>
          <a:p>
            <a:endParaRPr lang="en-US" sz="2800" dirty="0"/>
          </a:p>
          <a:p>
            <a:pPr algn="just"/>
            <a:r>
              <a:rPr lang="en-US" sz="2800" dirty="0"/>
              <a:t>	</a:t>
            </a:r>
            <a:r>
              <a:rPr lang="en-US" sz="3200" dirty="0"/>
              <a:t>The diversity of support systems for distance education in Australia which may range from totally centralized to a mix of centralized and decentralized systems has been discussed elsewhere in this report. Furthermore, study centers as a means of providing decentralized student support are by no means a feature of the support provided by the majority of distance education providers. </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123"/>
                                        </p:tgtEl>
                                        <p:attrNameLst>
                                          <p:attrName>style.visibility</p:attrName>
                                        </p:attrNameLst>
                                      </p:cBhvr>
                                      <p:to>
                                        <p:strVal val="visible"/>
                                      </p:to>
                                    </p:set>
                                    <p:anim calcmode="lin" valueType="num">
                                      <p:cBhvr additive="base">
                                        <p:cTn id="7" dur="500" fill="hold"/>
                                        <p:tgtEl>
                                          <p:spTgt spid="5123"/>
                                        </p:tgtEl>
                                        <p:attrNameLst>
                                          <p:attrName>ppt_x</p:attrName>
                                        </p:attrNameLst>
                                      </p:cBhvr>
                                      <p:tavLst>
                                        <p:tav tm="0">
                                          <p:val>
                                            <p:strVal val="0-#ppt_w/2"/>
                                          </p:val>
                                        </p:tav>
                                        <p:tav tm="100000">
                                          <p:val>
                                            <p:strVal val="#ppt_x"/>
                                          </p:val>
                                        </p:tav>
                                      </p:tavLst>
                                    </p:anim>
                                    <p:anim calcmode="lin" valueType="num">
                                      <p:cBhvr additive="base">
                                        <p:cTn id="8" dur="500" fill="hold"/>
                                        <p:tgtEl>
                                          <p:spTgt spid="51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457200" y="0"/>
            <a:ext cx="8077200" cy="1200329"/>
          </a:xfrm>
          <a:prstGeom prst="rect">
            <a:avLst/>
          </a:prstGeom>
          <a:noFill/>
          <a:ln w="9525">
            <a:noFill/>
            <a:miter lim="800000"/>
            <a:headEnd/>
            <a:tailEnd/>
          </a:ln>
        </p:spPr>
        <p:txBody>
          <a:bodyPr>
            <a:spAutoFit/>
          </a:bodyPr>
          <a:lstStyle/>
          <a:p>
            <a:pPr algn="ctr"/>
            <a:r>
              <a:rPr lang="en-US" sz="3600" b="1" dirty="0"/>
              <a:t>Computers and New Technology for Student Support </a:t>
            </a:r>
          </a:p>
        </p:txBody>
      </p:sp>
      <p:sp>
        <p:nvSpPr>
          <p:cNvPr id="8195" name="Text Box 3"/>
          <p:cNvSpPr txBox="1">
            <a:spLocks noChangeArrowheads="1"/>
          </p:cNvSpPr>
          <p:nvPr/>
        </p:nvSpPr>
        <p:spPr bwMode="auto">
          <a:xfrm>
            <a:off x="381000" y="1143000"/>
            <a:ext cx="8382000" cy="4770537"/>
          </a:xfrm>
          <a:prstGeom prst="rect">
            <a:avLst/>
          </a:prstGeom>
          <a:noFill/>
          <a:ln w="9525">
            <a:noFill/>
            <a:miter lim="800000"/>
            <a:headEnd/>
            <a:tailEnd/>
          </a:ln>
        </p:spPr>
        <p:txBody>
          <a:bodyPr>
            <a:spAutoFit/>
          </a:bodyPr>
          <a:lstStyle/>
          <a:p>
            <a:pPr algn="just">
              <a:spcBef>
                <a:spcPct val="50000"/>
              </a:spcBef>
            </a:pPr>
            <a:endParaRPr lang="en-US" sz="3200" dirty="0"/>
          </a:p>
          <a:p>
            <a:pPr algn="just">
              <a:spcBef>
                <a:spcPct val="50000"/>
              </a:spcBef>
            </a:pPr>
            <a:r>
              <a:rPr lang="en-US" sz="3200" dirty="0"/>
              <a:t>A whole range of enhanced communications and computer technology are being introduced for distance education in Australia and elsewhere. This has the advantage of giving students greater independence and autonomy over their learning environment through improved access to resources and persons that were previously affected by distance and time delays. </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195"/>
                                        </p:tgtEl>
                                        <p:attrNameLst>
                                          <p:attrName>style.visibility</p:attrName>
                                        </p:attrNameLst>
                                      </p:cBhvr>
                                      <p:to>
                                        <p:strVal val="visible"/>
                                      </p:to>
                                    </p:set>
                                    <p:anim calcmode="lin" valueType="num">
                                      <p:cBhvr additive="base">
                                        <p:cTn id="7" dur="500" fill="hold"/>
                                        <p:tgtEl>
                                          <p:spTgt spid="8195"/>
                                        </p:tgtEl>
                                        <p:attrNameLst>
                                          <p:attrName>ppt_x</p:attrName>
                                        </p:attrNameLst>
                                      </p:cBhvr>
                                      <p:tavLst>
                                        <p:tav tm="0">
                                          <p:val>
                                            <p:strVal val="0-#ppt_w/2"/>
                                          </p:val>
                                        </p:tav>
                                        <p:tav tm="100000">
                                          <p:val>
                                            <p:strVal val="#ppt_x"/>
                                          </p:val>
                                        </p:tav>
                                      </p:tavLst>
                                    </p:anim>
                                    <p:anim calcmode="lin" valueType="num">
                                      <p:cBhvr additive="base">
                                        <p:cTn id="8" dur="500" fill="hold"/>
                                        <p:tgtEl>
                                          <p:spTgt spid="819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304800" y="381000"/>
            <a:ext cx="8382000" cy="5201424"/>
          </a:xfrm>
          <a:prstGeom prst="rect">
            <a:avLst/>
          </a:prstGeom>
          <a:noFill/>
          <a:ln w="9525">
            <a:noFill/>
            <a:miter lim="800000"/>
            <a:headEnd/>
            <a:tailEnd/>
          </a:ln>
          <a:effectLst/>
        </p:spPr>
        <p:txBody>
          <a:bodyPr>
            <a:spAutoFit/>
          </a:bodyPr>
          <a:lstStyle/>
          <a:p>
            <a:pPr algn="ctr">
              <a:spcBef>
                <a:spcPct val="50000"/>
              </a:spcBef>
              <a:defRPr/>
            </a:pPr>
            <a:r>
              <a:rPr lang="en-US" sz="4000" b="1" dirty="0">
                <a:solidFill>
                  <a:schemeClr val="tx2"/>
                </a:solidFill>
              </a:rPr>
              <a:t>Readiness to Learn</a:t>
            </a:r>
          </a:p>
          <a:p>
            <a:pPr algn="just">
              <a:spcBef>
                <a:spcPct val="50000"/>
              </a:spcBef>
              <a:defRPr/>
            </a:pPr>
            <a:endParaRPr lang="en-US" sz="3200" dirty="0"/>
          </a:p>
          <a:p>
            <a:pPr algn="just">
              <a:spcBef>
                <a:spcPct val="50000"/>
              </a:spcBef>
              <a:defRPr/>
            </a:pPr>
            <a:r>
              <a:rPr lang="en-US" sz="3200" dirty="0"/>
              <a:t>	People become ready to learn something when they experience a need to learn it in order to cope more satisfyingly with real- life tasks or problems. Thus study material should be relevant to the learner's own needs and encourage the learner to discover the need to know </a:t>
            </a:r>
            <a:endParaRPr lang="en-US" sz="3200" b="1" dirty="0">
              <a:solidFill>
                <a:schemeClr val="tx2"/>
              </a:solidFill>
            </a:endParaRPr>
          </a:p>
          <a:p>
            <a:pPr>
              <a:spcBef>
                <a:spcPct val="50000"/>
              </a:spcBef>
              <a:defRPr/>
            </a:pPr>
            <a:endParaRPr lang="en-US" dirty="0">
              <a:effectLst>
                <a:outerShdw blurRad="38100" dist="38100" dir="2700000" algn="tl">
                  <a:srgbClr val="000000"/>
                </a:outerShdw>
              </a:effectLst>
            </a:endParaRPr>
          </a:p>
        </p:txBody>
      </p:sp>
      <p:sp>
        <p:nvSpPr>
          <p:cNvPr id="12291" name="Text Box 4"/>
          <p:cNvSpPr txBox="1">
            <a:spLocks noChangeArrowheads="1"/>
          </p:cNvSpPr>
          <p:nvPr/>
        </p:nvSpPr>
        <p:spPr bwMode="auto">
          <a:xfrm>
            <a:off x="381000" y="1752600"/>
            <a:ext cx="8001000" cy="457200"/>
          </a:xfrm>
          <a:prstGeom prst="rect">
            <a:avLst/>
          </a:prstGeom>
          <a:noFill/>
          <a:ln w="9525">
            <a:noFill/>
            <a:miter lim="800000"/>
            <a:headEnd/>
            <a:tailEnd/>
          </a:ln>
        </p:spPr>
        <p:txBody>
          <a:bodyPr>
            <a:spAutoFit/>
          </a:bodyPr>
          <a:lstStyle/>
          <a:p>
            <a:pPr>
              <a:spcBef>
                <a:spcPct val="50000"/>
              </a:spcBef>
            </a:pPr>
            <a:endParaRPr lang="en-US"/>
          </a:p>
        </p:txBody>
      </p:sp>
    </p:spTree>
  </p:cSld>
  <p:clrMapOvr>
    <a:overrideClrMapping bg1="dk2" tx1="lt1" bg2="dk1"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290"/>
                                        </p:tgtEl>
                                        <p:attrNameLst>
                                          <p:attrName>style.visibility</p:attrName>
                                        </p:attrNameLst>
                                      </p:cBhvr>
                                      <p:to>
                                        <p:strVal val="visible"/>
                                      </p:to>
                                    </p:set>
                                    <p:anim calcmode="lin" valueType="num">
                                      <p:cBhvr additive="base">
                                        <p:cTn id="7" dur="500" fill="hold"/>
                                        <p:tgtEl>
                                          <p:spTgt spid="12290"/>
                                        </p:tgtEl>
                                        <p:attrNameLst>
                                          <p:attrName>ppt_x</p:attrName>
                                        </p:attrNameLst>
                                      </p:cBhvr>
                                      <p:tavLst>
                                        <p:tav tm="0">
                                          <p:val>
                                            <p:strVal val="0-#ppt_w/2"/>
                                          </p:val>
                                        </p:tav>
                                        <p:tav tm="100000">
                                          <p:val>
                                            <p:strVal val="#ppt_x"/>
                                          </p:val>
                                        </p:tav>
                                      </p:tavLst>
                                    </p:anim>
                                    <p:anim calcmode="lin" valueType="num">
                                      <p:cBhvr additive="base">
                                        <p:cTn id="8" dur="500" fill="hold"/>
                                        <p:tgtEl>
                                          <p:spTgt spid="1229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457200" y="152400"/>
            <a:ext cx="8382000" cy="5139869"/>
          </a:xfrm>
          <a:prstGeom prst="rect">
            <a:avLst/>
          </a:prstGeom>
          <a:noFill/>
          <a:ln w="9525">
            <a:noFill/>
            <a:miter lim="800000"/>
            <a:headEnd/>
            <a:tailEnd/>
          </a:ln>
          <a:effectLst/>
        </p:spPr>
        <p:txBody>
          <a:bodyPr>
            <a:spAutoFit/>
          </a:bodyPr>
          <a:lstStyle/>
          <a:p>
            <a:pPr algn="ctr"/>
            <a:r>
              <a:rPr lang="en-US" sz="4000" b="1" dirty="0">
                <a:solidFill>
                  <a:schemeClr val="tx2"/>
                </a:solidFill>
              </a:rPr>
              <a:t>Orientation to Learning</a:t>
            </a:r>
          </a:p>
          <a:p>
            <a:pPr algn="just"/>
            <a:endParaRPr lang="en-US" sz="3200" dirty="0"/>
          </a:p>
          <a:p>
            <a:pPr algn="just"/>
            <a:r>
              <a:rPr lang="en-US" sz="3200" dirty="0"/>
              <a:t>	[Adult] learners see education as a process of developing increased competence to achieve their full potential in life. They want to be able to apply whatever knowledge and skill they gain today to living more effectively tomorrow. Accordingly, learning experiences should be organized around competency-development categories.</a:t>
            </a:r>
            <a:endParaRPr lang="en-US" sz="3200" b="1" u="sng" dirty="0">
              <a:effectLst>
                <a:outerShdw blurRad="38100" dist="38100" dir="2700000" algn="tl">
                  <a:srgbClr val="000000"/>
                </a:outerShdw>
              </a:effectLst>
            </a:endParaRPr>
          </a:p>
        </p:txBody>
      </p:sp>
    </p:spTree>
  </p:cSld>
  <p:clrMapOvr>
    <a:overrideClrMapping bg1="dk2" tx1="lt1" bg2="dk1"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314"/>
                                        </p:tgtEl>
                                        <p:attrNameLst>
                                          <p:attrName>style.visibility</p:attrName>
                                        </p:attrNameLst>
                                      </p:cBhvr>
                                      <p:to>
                                        <p:strVal val="visible"/>
                                      </p:to>
                                    </p:set>
                                    <p:anim calcmode="lin" valueType="num">
                                      <p:cBhvr additive="base">
                                        <p:cTn id="7" dur="500" fill="hold"/>
                                        <p:tgtEl>
                                          <p:spTgt spid="13314"/>
                                        </p:tgtEl>
                                        <p:attrNameLst>
                                          <p:attrName>ppt_x</p:attrName>
                                        </p:attrNameLst>
                                      </p:cBhvr>
                                      <p:tavLst>
                                        <p:tav tm="0">
                                          <p:val>
                                            <p:strVal val="0-#ppt_w/2"/>
                                          </p:val>
                                        </p:tav>
                                        <p:tav tm="100000">
                                          <p:val>
                                            <p:strVal val="#ppt_x"/>
                                          </p:val>
                                        </p:tav>
                                      </p:tavLst>
                                    </p:anim>
                                    <p:anim calcmode="lin" valueType="num">
                                      <p:cBhvr additive="base">
                                        <p:cTn id="8" dur="500" fill="hold"/>
                                        <p:tgtEl>
                                          <p:spTgt spid="133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457200" y="152400"/>
            <a:ext cx="8382000" cy="6740307"/>
          </a:xfrm>
          <a:prstGeom prst="rect">
            <a:avLst/>
          </a:prstGeom>
          <a:noFill/>
          <a:ln w="9525">
            <a:noFill/>
            <a:miter lim="800000"/>
            <a:headEnd/>
            <a:tailEnd/>
          </a:ln>
          <a:effectLst/>
        </p:spPr>
        <p:txBody>
          <a:bodyPr>
            <a:spAutoFit/>
          </a:bodyPr>
          <a:lstStyle/>
          <a:p>
            <a:pPr algn="ctr"/>
            <a:r>
              <a:rPr lang="en-US" sz="4000" b="1" dirty="0">
                <a:solidFill>
                  <a:schemeClr val="tx2"/>
                </a:solidFill>
              </a:rPr>
              <a:t>Study Centers as Component of Support Systems </a:t>
            </a:r>
          </a:p>
          <a:p>
            <a:pPr algn="just"/>
            <a:r>
              <a:rPr lang="en-US" sz="3200" dirty="0"/>
              <a:t>	The alternative, using study materials that require greater dependence on ongoing academic support should not be rejected. Academic support can be provided through an increasing number of avenues, a number of which are very cost effective. Support through study centers or extended campus networks can now be extended through two- way communication using teletutorials and teleconferences and more importantly using electronic mail and student access to data </a:t>
            </a:r>
            <a:endParaRPr lang="en-US" sz="3200" dirty="0">
              <a:effectLst>
                <a:outerShdw blurRad="38100" dist="38100" dir="2700000" algn="tl">
                  <a:srgbClr val="000000"/>
                </a:outerShdw>
              </a:effectLst>
            </a:endParaRPr>
          </a:p>
        </p:txBody>
      </p:sp>
      <p:sp>
        <p:nvSpPr>
          <p:cNvPr id="14339" name="Text Box 4"/>
          <p:cNvSpPr txBox="1">
            <a:spLocks noChangeArrowheads="1"/>
          </p:cNvSpPr>
          <p:nvPr/>
        </p:nvSpPr>
        <p:spPr bwMode="auto">
          <a:xfrm>
            <a:off x="381000" y="1752600"/>
            <a:ext cx="8001000" cy="457200"/>
          </a:xfrm>
          <a:prstGeom prst="rect">
            <a:avLst/>
          </a:prstGeom>
          <a:noFill/>
          <a:ln w="9525">
            <a:noFill/>
            <a:miter lim="800000"/>
            <a:headEnd/>
            <a:tailEnd/>
          </a:ln>
        </p:spPr>
        <p:txBody>
          <a:bodyPr>
            <a:spAutoFit/>
          </a:bodyPr>
          <a:lstStyle/>
          <a:p>
            <a:pPr>
              <a:spcBef>
                <a:spcPct val="50000"/>
              </a:spcBef>
            </a:pPr>
            <a:endParaRPr lang="en-US"/>
          </a:p>
        </p:txBody>
      </p:sp>
    </p:spTree>
  </p:cSld>
  <p:clrMapOvr>
    <a:overrideClrMapping bg1="dk2" tx1="lt1" bg2="dk1"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338"/>
                                        </p:tgtEl>
                                        <p:attrNameLst>
                                          <p:attrName>style.visibility</p:attrName>
                                        </p:attrNameLst>
                                      </p:cBhvr>
                                      <p:to>
                                        <p:strVal val="visible"/>
                                      </p:to>
                                    </p:set>
                                    <p:anim calcmode="lin" valueType="num">
                                      <p:cBhvr additive="base">
                                        <p:cTn id="7" dur="500" fill="hold"/>
                                        <p:tgtEl>
                                          <p:spTgt spid="14338"/>
                                        </p:tgtEl>
                                        <p:attrNameLst>
                                          <p:attrName>ppt_x</p:attrName>
                                        </p:attrNameLst>
                                      </p:cBhvr>
                                      <p:tavLst>
                                        <p:tav tm="0">
                                          <p:val>
                                            <p:strVal val="0-#ppt_w/2"/>
                                          </p:val>
                                        </p:tav>
                                        <p:tav tm="100000">
                                          <p:val>
                                            <p:strVal val="#ppt_x"/>
                                          </p:val>
                                        </p:tav>
                                      </p:tavLst>
                                    </p:anim>
                                    <p:anim calcmode="lin" valueType="num">
                                      <p:cBhvr additive="base">
                                        <p:cTn id="8" dur="500" fill="hold"/>
                                        <p:tgtEl>
                                          <p:spTgt spid="143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autoUpdateAnimBg="0"/>
    </p:bldLst>
  </p:timing>
</p:sld>
</file>

<file path=ppt/theme/theme1.xml><?xml version="1.0" encoding="utf-8"?>
<a:theme xmlns:a="http://schemas.openxmlformats.org/drawingml/2006/main" name="Basis">
  <a:themeElements>
    <a:clrScheme name="Basis">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docProps/app.xml><?xml version="1.0" encoding="utf-8"?>
<Properties xmlns="http://schemas.openxmlformats.org/officeDocument/2006/extended-properties" xmlns:vt="http://schemas.openxmlformats.org/officeDocument/2006/docPropsVTypes">
  <Template>TM03457444[[fn=Basis]]</Template>
  <TotalTime>685</TotalTime>
  <Words>907</Words>
  <Application>Microsoft Office PowerPoint</Application>
  <PresentationFormat>On-screen Show (4:3)</PresentationFormat>
  <Paragraphs>38</Paragraphs>
  <Slides>16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Arial</vt:lpstr>
      <vt:lpstr>Corbel</vt:lpstr>
      <vt:lpstr>Basis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Dell - Personal Systems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KANAGAKI1</dc:creator>
  <cp:lastModifiedBy>hina kaynat</cp:lastModifiedBy>
  <cp:revision>154</cp:revision>
  <dcterms:created xsi:type="dcterms:W3CDTF">2002-08-29T14:35:35Z</dcterms:created>
  <dcterms:modified xsi:type="dcterms:W3CDTF">2020-04-02T07:49:56Z</dcterms:modified>
</cp:coreProperties>
</file>